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4"/>
    <p:sldMasterId id="2147483796" r:id="rId5"/>
  </p:sldMasterIdLst>
  <p:notesMasterIdLst>
    <p:notesMasterId r:id="rId29"/>
  </p:notesMasterIdLst>
  <p:sldIdLst>
    <p:sldId id="301" r:id="rId6"/>
    <p:sldId id="299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30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302" r:id="rId27"/>
    <p:sldId id="300" r:id="rId28"/>
  </p:sldIdLst>
  <p:sldSz cx="9144000" cy="5143500" type="screen16x9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9BD"/>
    <a:srgbClr val="202D3F"/>
    <a:srgbClr val="E8C54A"/>
    <a:srgbClr val="FDD03B"/>
    <a:srgbClr val="FFDD48"/>
    <a:srgbClr val="202D52"/>
    <a:srgbClr val="202D38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 autoAdjust="0"/>
    <p:restoredTop sz="86456" autoAdjust="0"/>
  </p:normalViewPr>
  <p:slideViewPr>
    <p:cSldViewPr snapToGrid="0" snapToObjects="1">
      <p:cViewPr varScale="1">
        <p:scale>
          <a:sx n="82" d="100"/>
          <a:sy n="82" d="100"/>
        </p:scale>
        <p:origin x="80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6913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0"/>
            <a:ext cx="3041967" cy="466913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r">
              <a:defRPr sz="1200"/>
            </a:lvl1pPr>
          </a:lstStyle>
          <a:p>
            <a:fld id="{50E856BD-ED0A-3C49-ABE0-5577E2A2DC12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3" rIns="93287" bIns="466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3" rIns="93287" bIns="466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5"/>
            <a:ext cx="3041967" cy="466912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5"/>
            <a:ext cx="3041967" cy="466912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r">
              <a:defRPr sz="1200"/>
            </a:lvl1pPr>
          </a:lstStyle>
          <a:p>
            <a:fld id="{F380A8FF-6083-2E4C-B178-D744D3FD0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0A8FF-6083-2E4C-B178-D744D3FD0B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9997a3cd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9997a3cd4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9997a3cd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9997a3cd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9997a3cd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9997a3cd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9997a3cd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9997a3cd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9997a3cd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9997a3cd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9997a3cd4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9997a3cd4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9997a3cd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9997a3cd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9997a3cd4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9997a3cd4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9997a3cd4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9997a3cd4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9997a3cd4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9997a3cd4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ae7047ec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ae7047ec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0A8FF-6083-2E4C-B178-D744D3FD0B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1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9997a3c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9997a3c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9997a3cd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9997a3cd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9997a3cd4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9997a3cd4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ae7047ec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ae7047ec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9997a3cd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9997a3cd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ae7047ec2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ae7047ec2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9997a3cd4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9997a3cd4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022889"/>
            <a:ext cx="9144000" cy="1120613"/>
          </a:xfrm>
          <a:prstGeom prst="rect">
            <a:avLst/>
          </a:prstGeom>
          <a:solidFill>
            <a:srgbClr val="4379BD"/>
          </a:solidFill>
          <a:ln>
            <a:noFill/>
          </a:ln>
          <a:effectLst>
            <a:outerShdw blurRad="50800" dist="38100" dir="16200000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959258"/>
          </a:xfrm>
          <a:prstGeom prst="rect">
            <a:avLst/>
          </a:prstGeom>
          <a:solidFill>
            <a:srgbClr val="202D3F"/>
          </a:solidFill>
          <a:ln>
            <a:noFill/>
          </a:ln>
          <a:effectLst>
            <a:innerShdw blurRad="660400">
              <a:schemeClr val="tx1">
                <a:alpha val="1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71857"/>
            <a:ext cx="6858000" cy="616325"/>
          </a:xfr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80119"/>
            <a:ext cx="6858000" cy="6884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3502" y="845978"/>
            <a:ext cx="5689036" cy="954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764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712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41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76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94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047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954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78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38784"/>
            <a:ext cx="9144000" cy="4203293"/>
          </a:xfrm>
          <a:prstGeom prst="rect">
            <a:avLst/>
          </a:prstGeom>
          <a:gradFill flip="none" rotWithShape="1">
            <a:gsLst>
              <a:gs pos="83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1130915"/>
            <a:chOff x="0" y="0"/>
            <a:chExt cx="9144000" cy="1507886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77"/>
              <a:ext cx="9144000" cy="1464299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1447864"/>
              <a:ext cx="9144000" cy="60022"/>
            </a:xfrm>
            <a:prstGeom prst="rect">
              <a:avLst/>
            </a:prstGeom>
            <a:solidFill>
              <a:srgbClr val="E8C54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  <p:pic>
          <p:nvPicPr>
            <p:cNvPr id="11" name="Content Placeholder 10"/>
            <p:cNvPicPr>
              <a:picLocks noChangeAspect="1"/>
            </p:cNvPicPr>
            <p:nvPr userDrawn="1"/>
          </p:nvPicPr>
          <p:blipFill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6" t="4959" r="15293" b="71855"/>
            <a:stretch/>
          </p:blipFill>
          <p:spPr>
            <a:xfrm>
              <a:off x="4884588" y="0"/>
              <a:ext cx="4259412" cy="14657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714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5168"/>
            <a:ext cx="7886700" cy="2817341"/>
          </a:xfrm>
        </p:spPr>
        <p:txBody>
          <a:bodyPr/>
          <a:lstStyle>
            <a:lvl1pPr marL="128588" indent="-128588">
              <a:lnSpc>
                <a:spcPct val="150000"/>
              </a:lnSpc>
              <a:buClr>
                <a:schemeClr val="accent1"/>
              </a:buClr>
              <a:buSzPct val="60000"/>
              <a:buFont typeface="LucidaGrande" charset="0"/>
              <a:buChar char="▶︎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4609070"/>
            <a:ext cx="9144000" cy="534948"/>
            <a:chOff x="0" y="6145427"/>
            <a:chExt cx="9144000" cy="7132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705600"/>
              <a:ext cx="9144000" cy="153091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890994" y="6145427"/>
              <a:ext cx="2253006" cy="710675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4542" y="4710383"/>
            <a:ext cx="1798148" cy="3017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547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80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38784"/>
            <a:ext cx="9144000" cy="4203293"/>
          </a:xfrm>
          <a:prstGeom prst="rect">
            <a:avLst/>
          </a:prstGeom>
          <a:gradFill flip="none" rotWithShape="1">
            <a:gsLst>
              <a:gs pos="83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208"/>
            <a:ext cx="9144000" cy="1130707"/>
            <a:chOff x="0" y="277"/>
            <a:chExt cx="9144000" cy="1507609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277"/>
              <a:ext cx="9144000" cy="1464299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1447864"/>
              <a:ext cx="9144000" cy="60022"/>
            </a:xfrm>
            <a:prstGeom prst="rect">
              <a:avLst/>
            </a:prstGeom>
            <a:solidFill>
              <a:srgbClr val="E8C54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</p:grpSp>
      <p:pic>
        <p:nvPicPr>
          <p:cNvPr id="16" name="Content Placeholder 10"/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4959" r="15293" b="71855"/>
          <a:stretch/>
        </p:blipFill>
        <p:spPr>
          <a:xfrm>
            <a:off x="4884588" y="0"/>
            <a:ext cx="4259412" cy="109928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714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0" y="4609070"/>
            <a:ext cx="9144000" cy="534948"/>
            <a:chOff x="0" y="6145427"/>
            <a:chExt cx="9144000" cy="71326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0" y="6705600"/>
              <a:ext cx="9144000" cy="153091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6890994" y="6145427"/>
              <a:ext cx="2253006" cy="710675"/>
            </a:xfrm>
            <a:prstGeom prst="rect">
              <a:avLst/>
            </a:prstGeom>
            <a:solidFill>
              <a:srgbClr val="202D3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13" kern="1200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4542" y="4710383"/>
            <a:ext cx="1798148" cy="3017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rgbClr val="202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18095" y="0"/>
            <a:ext cx="7200716" cy="51440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DE548-EA43-7D4F-BB13-68B6AB7CBFD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5D373-4FE5-1941-8BD1-783A86E04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83" r:id="rId5"/>
    <p:sldLayoutId id="2147483784" r:id="rId6"/>
    <p:sldLayoutId id="2147483785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244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WOwTSPGzzCk?feature=oembed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im.braun@culvercity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frastructurela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UDLIE3eLpLU?feature=oembed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youtube.com/watch?v=UDLIE3eLpLU&amp;feature=youtu.b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DBEF-E481-40B4-A908-BB634D15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8338"/>
            <a:ext cx="7886700" cy="71469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Infrastructure LA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Sustainable Waste and Recycling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69628-A8F9-4E4D-A081-AAE99CA6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01230"/>
            <a:ext cx="9144000" cy="297294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Clr>
                <a:srgbClr val="202D38"/>
              </a:buClr>
              <a:buSzPct val="7500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REMINDERS</a:t>
            </a:r>
          </a:p>
          <a:p>
            <a:pPr algn="ctr">
              <a:buClr>
                <a:srgbClr val="202D38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Please mute your line during the call</a:t>
            </a:r>
          </a:p>
          <a:p>
            <a:pPr algn="ctr">
              <a:buClr>
                <a:srgbClr val="202D38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There will be a Q&amp;A session at the end of the meeting</a:t>
            </a:r>
          </a:p>
          <a:p>
            <a:pPr algn="ctr">
              <a:buClr>
                <a:srgbClr val="202D38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the chat feature to ask questions and comments</a:t>
            </a:r>
          </a:p>
          <a:p>
            <a:pPr algn="ctr">
              <a:buClr>
                <a:srgbClr val="202D38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 can also raise your hand during the Q&amp;A and we will call on you to unmute and share</a:t>
            </a:r>
          </a:p>
          <a:p>
            <a:pPr algn="ctr">
              <a:buClr>
                <a:srgbClr val="202D38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meeting is scheduled for one hour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2C493-6C4D-48EC-9FC9-465AC9C09287}"/>
              </a:ext>
            </a:extLst>
          </p:cNvPr>
          <p:cNvSpPr txBox="1"/>
          <p:nvPr/>
        </p:nvSpPr>
        <p:spPr>
          <a:xfrm>
            <a:off x="0" y="13478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joining us the meeting will start in a few moments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1.14  County’s Suggested </a:t>
            </a:r>
            <a:r>
              <a:rPr lang="en-US" dirty="0"/>
              <a:t>Organic Waste 	Management Options</a:t>
            </a:r>
            <a:r>
              <a:rPr lang="en" dirty="0"/>
              <a:t> </a:t>
            </a:r>
            <a:endParaRPr dirty="0"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1279875" y="1154550"/>
            <a:ext cx="6877800" cy="3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The Following Slides </a:t>
            </a:r>
            <a:endParaRPr dirty="0"/>
          </a:p>
          <a:p>
            <a:pPr marL="0" lvl="0" indent="0" algn="ctr">
              <a:spcBef>
                <a:spcPts val="1600"/>
              </a:spcBef>
              <a:buNone/>
            </a:pPr>
            <a:r>
              <a:rPr lang="en" dirty="0"/>
              <a:t>are Comments </a:t>
            </a:r>
            <a:r>
              <a:rPr lang="en-US" dirty="0"/>
              <a:t>on</a:t>
            </a:r>
            <a:r>
              <a:rPr lang="en" dirty="0"/>
              <a:t> the 11 </a:t>
            </a:r>
            <a:r>
              <a:rPr lang="en-US" dirty="0"/>
              <a:t>Options outlined in the County’s </a:t>
            </a:r>
          </a:p>
          <a:p>
            <a:pPr marL="0" lvl="0" indent="0" algn="ctr">
              <a:spcBef>
                <a:spcPts val="1600"/>
              </a:spcBef>
              <a:buNone/>
            </a:pPr>
            <a:r>
              <a:rPr lang="en-US" dirty="0"/>
              <a:t>2018 Countywide Organic Waste Management Plan 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320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Commercial &amp; Residential Recycling Ordinance  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01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</a:t>
            </a:r>
            <a:r>
              <a:rPr lang="en"/>
              <a:t>: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When to enact ordinance?  Currently in economic downstream due to the pandemic.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Focus is on recovery for both jurisdiction and businesses.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300" y="893213"/>
            <a:ext cx="1409700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69950"/>
            <a:ext cx="1409700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1400" y="893213"/>
            <a:ext cx="14478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9200" y="1003288"/>
            <a:ext cx="142875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Self-Haul Standards:</a:t>
            </a:r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5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Challenges:</a:t>
            </a:r>
            <a:r>
              <a:rPr lang="en"/>
              <a:t> 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Cities with no hauling franchise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monitor services?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to collect data?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Recommendation:</a:t>
            </a: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Culver City Polystyrene Ordinance</a:t>
            </a:r>
            <a:endParaRPr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Businesses required to sign off that they are in compliance with Culver City’s Polystyrene Ordinance.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9000" y="371875"/>
            <a:ext cx="253365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875" y="1894450"/>
            <a:ext cx="2300775" cy="29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Control:</a:t>
            </a: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23475" y="1092850"/>
            <a:ext cx="5347200" cy="3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Challenges:</a:t>
            </a:r>
            <a:r>
              <a:rPr lang="en" sz="1500"/>
              <a:t> </a:t>
            </a:r>
            <a:endParaRPr sz="1500"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Agreements with facilities to accept materials 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Requiring non-franchise haulers to use those facilities.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u="sng"/>
              <a:t>Recommendation:</a:t>
            </a:r>
            <a:endParaRPr sz="1500" u="sng"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Establish a reporting mechanism for the cities to require all haulers to send monthly or annual reports with proof of where materials collected were processed.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375" y="261225"/>
            <a:ext cx="2797600" cy="27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573" y="2158350"/>
            <a:ext cx="2616725" cy="27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0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Contract Modification &amp; Exclusive Commercial Hauling: </a:t>
            </a:r>
            <a:endParaRPr sz="2700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118150"/>
            <a:ext cx="4260300" cy="34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Fiscal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additional contracts, extension of contracts or separate contracts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Municipalities will have to pay for these services or burden will be on the business or resident/property owner through hauler rates</a:t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225" y="1928075"/>
            <a:ext cx="3829325" cy="21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Separated Organics Collection: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274450"/>
            <a:ext cx="3916800" cy="3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Challenges: 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Fiscal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Costs associated with containers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Vehicles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Staff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Routes 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Further hauling miles from transfer stations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Organics processing fees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Infrastructure to process organics</a:t>
            </a:r>
            <a:endParaRPr sz="1500"/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500" y="1136638"/>
            <a:ext cx="1580850" cy="20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750" y="1136650"/>
            <a:ext cx="256222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600" y="3355275"/>
            <a:ext cx="2649018" cy="14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Wet/Dry Collection: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18100" cy="3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Santa Monica Main Street Pilot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Collection and disposal. Challenges with Dry material due to contamination as Processors implement stringent standards for recycling.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Contamination.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Routing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availability of this type of Processing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There’s only one in Rialto and Simi Valley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475" y="2853575"/>
            <a:ext cx="2622624" cy="19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3473" y="728156"/>
            <a:ext cx="2622626" cy="1966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Incentives:</a:t>
            </a:r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311700" y="1173975"/>
            <a:ext cx="6023700" cy="3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Challenges: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Processing organics is very expensive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Providing incentives on top of an already inflated system will have a bigger financial impact on the cities and haulers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Benefits: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Reduction of trash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GHG emission reduction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compliance with current legislation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Community benefits (i.e. free compost giveaway)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5400" y="3080000"/>
            <a:ext cx="1342275" cy="17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600" y="531450"/>
            <a:ext cx="2503801" cy="175038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6228050" y="2177750"/>
            <a:ext cx="21369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Study from New York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 Only:</a:t>
            </a: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4">
            <a:alphaModFix/>
          </a:blip>
          <a:srcRect l="15904"/>
          <a:stretch/>
        </p:blipFill>
        <p:spPr>
          <a:xfrm>
            <a:off x="-1" y="1125750"/>
            <a:ext cx="3075319" cy="25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98" y="3311425"/>
            <a:ext cx="1693299" cy="13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2810" y="2342569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2810" y="649422"/>
            <a:ext cx="1826100" cy="14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title="Culver City Residential Food Waste Video">
            <a:hlinkClick r:id="" action="ppaction://media"/>
            <a:extLst>
              <a:ext uri="{FF2B5EF4-FFF2-40B4-BE49-F238E27FC236}">
                <a16:creationId xmlns:a16="http://schemas.microsoft.com/office/drawing/2014/main" id="{2DE32694-52D4-480B-98A4-1A28874142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645638" y="1460235"/>
            <a:ext cx="4202071" cy="236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On-Site Management:</a:t>
            </a:r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6000" cy="3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Benefit:</a:t>
            </a:r>
            <a:endParaRPr u="sng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Decrease collection (i.e. sending a truck)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Decrease Disposal costs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Challenges:</a:t>
            </a:r>
            <a:endParaRPr u="sng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Space constraints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Consider who’s responsible for equipment? Perhaps create a Franchise.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Data tracking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Business willingness to consider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Increase wastewater usage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300" y="1017725"/>
            <a:ext cx="3578000" cy="2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ari Afshari (@SA_LACountyDPW) | Twitter">
            <a:extLst>
              <a:ext uri="{FF2B5EF4-FFF2-40B4-BE49-F238E27FC236}">
                <a16:creationId xmlns:a16="http://schemas.microsoft.com/office/drawing/2014/main" id="{A7A7A336-4AC4-4792-8C3C-CE94A9381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50" y="1516286"/>
            <a:ext cx="1541242" cy="15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6C9332-3022-4190-883A-CB9FE8261EF8}"/>
              </a:ext>
            </a:extLst>
          </p:cNvPr>
          <p:cNvSpPr txBox="1"/>
          <p:nvPr/>
        </p:nvSpPr>
        <p:spPr>
          <a:xfrm>
            <a:off x="-138741" y="3136782"/>
            <a:ext cx="2743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Shari Afshari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Deputy Director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 County Public Works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SAfshari@pw.lacounty.gov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16A289-A284-413D-9FB0-FDC72A24FEE5}"/>
              </a:ext>
            </a:extLst>
          </p:cNvPr>
          <p:cNvCxnSpPr/>
          <p:nvPr/>
        </p:nvCxnSpPr>
        <p:spPr>
          <a:xfrm>
            <a:off x="467443" y="3945811"/>
            <a:ext cx="1810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BC1D0A-8A52-40B2-BB29-5621BA49DED7}"/>
              </a:ext>
            </a:extLst>
          </p:cNvPr>
          <p:cNvSpPr txBox="1"/>
          <p:nvPr/>
        </p:nvSpPr>
        <p:spPr>
          <a:xfrm>
            <a:off x="3140136" y="3136781"/>
            <a:ext cx="2565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Faith Conley</a:t>
            </a:r>
          </a:p>
          <a:p>
            <a:pPr marL="342900" lvl="1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Legislative Representative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County of Los Angeles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FConley@ceo.lacounty.gov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FB5FB10-D36C-411D-B52E-346305AAA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801378" y="1516285"/>
            <a:ext cx="1541243" cy="15412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C06A0A-F794-48E2-A743-4506C19ED8D5}"/>
              </a:ext>
            </a:extLst>
          </p:cNvPr>
          <p:cNvCxnSpPr/>
          <p:nvPr/>
        </p:nvCxnSpPr>
        <p:spPr>
          <a:xfrm>
            <a:off x="3724660" y="3937385"/>
            <a:ext cx="1810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1C22E9-F6EE-4DC5-8A43-8628379F6C11}"/>
              </a:ext>
            </a:extLst>
          </p:cNvPr>
          <p:cNvSpPr txBox="1"/>
          <p:nvPr/>
        </p:nvSpPr>
        <p:spPr>
          <a:xfrm>
            <a:off x="6111215" y="3136781"/>
            <a:ext cx="25653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Kim Braun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Environmental Programs &amp; Operations Manager 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Culver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Kim.Braun@culvercity.org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5CF0D0-7B88-4E6E-B387-4FCCA1508AEA}"/>
              </a:ext>
            </a:extLst>
          </p:cNvPr>
          <p:cNvCxnSpPr>
            <a:cxnSpLocks/>
          </p:cNvCxnSpPr>
          <p:nvPr/>
        </p:nvCxnSpPr>
        <p:spPr>
          <a:xfrm>
            <a:off x="6558207" y="4133129"/>
            <a:ext cx="20217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06953E6C-B62B-4631-89CF-01ED50FF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8338"/>
            <a:ext cx="7886700" cy="71469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Infrastructure LA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Sustainable Waste and Recycling Management </a:t>
            </a:r>
          </a:p>
        </p:txBody>
      </p:sp>
      <p:pic>
        <p:nvPicPr>
          <p:cNvPr id="13" name="Google Shape;66;p14">
            <a:extLst>
              <a:ext uri="{FF2B5EF4-FFF2-40B4-BE49-F238E27FC236}">
                <a16:creationId xmlns:a16="http://schemas.microsoft.com/office/drawing/2014/main" id="{3D09541C-D6B2-44D4-9219-CA2EEDEE21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255" t="13305" r="33050" b="19794"/>
          <a:stretch/>
        </p:blipFill>
        <p:spPr>
          <a:xfrm>
            <a:off x="6798480" y="1516286"/>
            <a:ext cx="1541242" cy="1541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33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Conclusion</a:t>
            </a:r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recommendations are beneficial and will help plan for SB 1383. The biggest challenges:</a:t>
            </a:r>
            <a:endParaRPr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Lack of infrastructure to process materials creates  fiscal and logistical challenges.</a:t>
            </a:r>
            <a:endParaRPr sz="19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For example, 100 miles (1 way) is the closest organics processing facility to Culver City. </a:t>
            </a:r>
            <a:endParaRPr sz="15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Lack of funding to develop programs is also a challenge.</a:t>
            </a:r>
            <a:endParaRPr sz="19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Under current fiscal challenges, are cities willing to raise rates to pay for these programs.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As stated earlier organics is expensive, approx, 3x’s more expensive than disposal/landfill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Due to pandemic’s economics effect, is this the perfect time to require municipalities to implement all of these programs?  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you.  Q &amp; A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additional information please contact: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Kim Braun, Public Works Environmental Programs &amp; Operations Manager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kim.braun@culvercity.org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310-253-6421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ari Afshari (@SA_LACountyDPW) | Twitter">
            <a:extLst>
              <a:ext uri="{FF2B5EF4-FFF2-40B4-BE49-F238E27FC236}">
                <a16:creationId xmlns:a16="http://schemas.microsoft.com/office/drawing/2014/main" id="{A7A7A336-4AC4-4792-8C3C-CE94A9381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50" y="1516286"/>
            <a:ext cx="1541242" cy="15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6C9332-3022-4190-883A-CB9FE8261EF8}"/>
              </a:ext>
            </a:extLst>
          </p:cNvPr>
          <p:cNvSpPr txBox="1"/>
          <p:nvPr/>
        </p:nvSpPr>
        <p:spPr>
          <a:xfrm>
            <a:off x="-138741" y="3136782"/>
            <a:ext cx="2743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Shari Afshari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Deputy Director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 County Public Works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SAfshari@pw.lacounty.gov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16A289-A284-413D-9FB0-FDC72A24FEE5}"/>
              </a:ext>
            </a:extLst>
          </p:cNvPr>
          <p:cNvCxnSpPr/>
          <p:nvPr/>
        </p:nvCxnSpPr>
        <p:spPr>
          <a:xfrm>
            <a:off x="467443" y="3945811"/>
            <a:ext cx="1810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BC1D0A-8A52-40B2-BB29-5621BA49DED7}"/>
              </a:ext>
            </a:extLst>
          </p:cNvPr>
          <p:cNvSpPr txBox="1"/>
          <p:nvPr/>
        </p:nvSpPr>
        <p:spPr>
          <a:xfrm>
            <a:off x="3140136" y="3136781"/>
            <a:ext cx="2565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Faith Conley</a:t>
            </a:r>
          </a:p>
          <a:p>
            <a:pPr marL="342900" lvl="1"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Legislative Representative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County of Los Angeles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FConley@ceo.lacounty.gov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FB5FB10-D36C-411D-B52E-346305AAA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801378" y="1516285"/>
            <a:ext cx="1541243" cy="154124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C06A0A-F794-48E2-A743-4506C19ED8D5}"/>
              </a:ext>
            </a:extLst>
          </p:cNvPr>
          <p:cNvCxnSpPr/>
          <p:nvPr/>
        </p:nvCxnSpPr>
        <p:spPr>
          <a:xfrm>
            <a:off x="3724660" y="3937385"/>
            <a:ext cx="18104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1C22E9-F6EE-4DC5-8A43-8628379F6C11}"/>
              </a:ext>
            </a:extLst>
          </p:cNvPr>
          <p:cNvSpPr txBox="1"/>
          <p:nvPr/>
        </p:nvSpPr>
        <p:spPr>
          <a:xfrm>
            <a:off x="6111215" y="3136781"/>
            <a:ext cx="25653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Kim Braun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Environmental Programs &amp; Operations Manager </a:t>
            </a: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Culver</a:t>
            </a:r>
          </a:p>
          <a:p>
            <a:pPr marL="342900" lvl="1" indent="0"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 algn="ctr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Kim.Braun@culvercity.org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5CF0D0-7B88-4E6E-B387-4FCCA1508AEA}"/>
              </a:ext>
            </a:extLst>
          </p:cNvPr>
          <p:cNvCxnSpPr>
            <a:cxnSpLocks/>
          </p:cNvCxnSpPr>
          <p:nvPr/>
        </p:nvCxnSpPr>
        <p:spPr>
          <a:xfrm>
            <a:off x="6558207" y="4133129"/>
            <a:ext cx="20217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06953E6C-B62B-4631-89CF-01ED50FF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8338"/>
            <a:ext cx="7886700" cy="714696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Infrastructure LA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Sustainable Waste and Recycling Management </a:t>
            </a:r>
          </a:p>
        </p:txBody>
      </p:sp>
      <p:pic>
        <p:nvPicPr>
          <p:cNvPr id="13" name="Google Shape;66;p14">
            <a:extLst>
              <a:ext uri="{FF2B5EF4-FFF2-40B4-BE49-F238E27FC236}">
                <a16:creationId xmlns:a16="http://schemas.microsoft.com/office/drawing/2014/main" id="{C775AF00-50E9-4A8D-9A15-3731307EE3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255" t="13305" r="33050" b="19794"/>
          <a:stretch/>
        </p:blipFill>
        <p:spPr>
          <a:xfrm>
            <a:off x="6798480" y="1516286"/>
            <a:ext cx="1541242" cy="1541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52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DBEF-E481-40B4-A908-BB634D15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Infrastructure 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69628-A8F9-4E4D-A081-AAE99CA66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Thank you for joining today’s call! </a:t>
            </a:r>
          </a:p>
          <a:p>
            <a:pPr marL="0" indent="0" algn="ctr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 on Infrastructure LA and to sign up for email updates about future calls visit the website at: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www.infrastructurela.org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InfrastructureLA@pw.lacounty.gov</a:t>
            </a:r>
          </a:p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6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Landfill Diet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City of Culver City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by: Kim Braun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1.1 County Food Waste Drop Off Center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00400" cy="3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Challenges:</a:t>
            </a:r>
            <a:endParaRPr u="sng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Food Waste needs supervision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Limited capacity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If drop off is allowed during after hours or at night = High probability of  contamination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High contamination = increased disposal costs</a:t>
            </a:r>
            <a:endParaRPr dirty="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6900" y="1506737"/>
            <a:ext cx="4705475" cy="27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1.1 Drop Off Continued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53500" cy="16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Recommendations:</a:t>
            </a:r>
            <a:endParaRPr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Organics Drop-off for Small communities only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service for residents and businesses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Encourage at-home composting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 to find organics composting facility that accepts food &amp; food-soiled paper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200" y="2774275"/>
            <a:ext cx="2494315" cy="174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750" y="1017723"/>
            <a:ext cx="2397140" cy="14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525" y="3362263"/>
            <a:ext cx="2335627" cy="15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8400" y="3329912"/>
            <a:ext cx="1427189" cy="16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1.3 Incentive Program Encouraging Food Waste Separation</a:t>
            </a:r>
            <a:endParaRPr sz="2500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438525" y="3893200"/>
            <a:ext cx="761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Reduction in trash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Fines or cart takeaway is last option, but may be necessary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Outreach and education is key to success!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350" y="1721500"/>
            <a:ext cx="7219775" cy="18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504075" y="1226525"/>
            <a:ext cx="74811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Existing Legislation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1.6 The Food Drop Brochure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Municipal organics  recycling programs will vary so the brochure needs to be very generic.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Recommendation: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Brochure should advise of the new regulations and advise to contact local municipality or hauler for further information.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1.8  Special Events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153000"/>
            <a:ext cx="4783800" cy="2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City has implemented a similar recommendation.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All special events permitted in the City are required to have both a recycling and food waste plan submitted as required for the permit.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City provides waste, recycling and organics containers for the event and charges a fee for this service. 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975" y="1017725"/>
            <a:ext cx="3939324" cy="17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9150" y="291182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1.12 School Garden/Compost Program 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Space Constraints for a garden or small compost area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Funding to Maintain a garden or small compost area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Recommendations:</a:t>
            </a:r>
            <a:endParaRPr sz="11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Create garden/compost area on one larger school site to use as food recovery and/or education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Cities to provide small composter/vermicomposter bins to sites that want to participate but do not have space requirements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Culver City created a </a:t>
            </a:r>
            <a:r>
              <a:rPr lang="en" dirty="0">
                <a:hlinkClick r:id="rId4"/>
              </a:rPr>
              <a:t>Squirmy Wormy Video</a:t>
            </a:r>
            <a:endParaRPr dirty="0"/>
          </a:p>
        </p:txBody>
      </p:sp>
      <p:pic>
        <p:nvPicPr>
          <p:cNvPr id="2" name="Online Media 1" title="Squirmy Wormy">
            <a:hlinkClick r:id="" action="ppaction://media"/>
            <a:extLst>
              <a:ext uri="{FF2B5EF4-FFF2-40B4-BE49-F238E27FC236}">
                <a16:creationId xmlns:a16="http://schemas.microsoft.com/office/drawing/2014/main" id="{D86B0A7C-50CC-4C5F-B2D4-973D11DEA1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13412" y="1263987"/>
            <a:ext cx="2418888" cy="136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1715366F8A4F4BA9B6D646F503AED5" ma:contentTypeVersion="13" ma:contentTypeDescription="Create a new document." ma:contentTypeScope="" ma:versionID="6b245be15da1c2c2dc5b679901d21477">
  <xsd:schema xmlns:xsd="http://www.w3.org/2001/XMLSchema" xmlns:xs="http://www.w3.org/2001/XMLSchema" xmlns:p="http://schemas.microsoft.com/office/2006/metadata/properties" xmlns:ns1="http://schemas.microsoft.com/sharepoint/v3" xmlns:ns3="24a0c490-4017-439d-88a1-e007eca88446" xmlns:ns4="90807bf8-0469-4a2f-8c13-215f5ffe70ca" targetNamespace="http://schemas.microsoft.com/office/2006/metadata/properties" ma:root="true" ma:fieldsID="605d2029f03578831960cc9139d07489" ns1:_="" ns3:_="" ns4:_="">
    <xsd:import namespace="http://schemas.microsoft.com/sharepoint/v3"/>
    <xsd:import namespace="24a0c490-4017-439d-88a1-e007eca88446"/>
    <xsd:import namespace="90807bf8-0469-4a2f-8c13-215f5ffe70c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c490-4017-439d-88a1-e007eca884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07bf8-0469-4a2f-8c13-215f5ffe7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58DE0EB-79D6-41D2-9B44-DEDFE7A607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BFF768-7A6E-4028-B237-A9A561B033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a0c490-4017-439d-88a1-e007eca88446"/>
    <ds:schemaRef ds:uri="90807bf8-0469-4a2f-8c13-215f5ffe7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9C1AC8-94C0-442C-B4B1-911642DC36DD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90807bf8-0469-4a2f-8c13-215f5ffe70ca"/>
    <ds:schemaRef ds:uri="24a0c490-4017-439d-88a1-e007eca8844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5632</TotalTime>
  <Words>1041</Words>
  <Application>Microsoft Office PowerPoint</Application>
  <PresentationFormat>On-screen Show (16:9)</PresentationFormat>
  <Paragraphs>166</Paragraphs>
  <Slides>23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LucidaGrande</vt:lpstr>
      <vt:lpstr>Proxima Nova</vt:lpstr>
      <vt:lpstr>Office Theme</vt:lpstr>
      <vt:lpstr>Spearmint</vt:lpstr>
      <vt:lpstr>Infrastructure LA Sustainable Waste and Recycling Management </vt:lpstr>
      <vt:lpstr>Infrastructure LA Sustainable Waste and Recycling Management </vt:lpstr>
      <vt:lpstr>Landfill Diet</vt:lpstr>
      <vt:lpstr>1.1 County Food Waste Drop Off Center</vt:lpstr>
      <vt:lpstr>1.1 Drop Off Continued</vt:lpstr>
      <vt:lpstr>1.3 Incentive Program Encouraging Food Waste Separation</vt:lpstr>
      <vt:lpstr>1.6 The Food Drop Brochure</vt:lpstr>
      <vt:lpstr>1.8  Special Events</vt:lpstr>
      <vt:lpstr>1.12 School Garden/Compost Program </vt:lpstr>
      <vt:lpstr>1.14  County’s Suggested Organic Waste  Management Options </vt:lpstr>
      <vt:lpstr>Commercial &amp; Residential Recycling Ordinance  </vt:lpstr>
      <vt:lpstr>Self-Haul Standards:</vt:lpstr>
      <vt:lpstr>Flow Control:</vt:lpstr>
      <vt:lpstr>Contract Modification &amp; Exclusive Commercial Hauling: </vt:lpstr>
      <vt:lpstr>Source Separated Organics Collection:</vt:lpstr>
      <vt:lpstr>Wet/Dry Collection:</vt:lpstr>
      <vt:lpstr>Incentives:</vt:lpstr>
      <vt:lpstr>Education Only:</vt:lpstr>
      <vt:lpstr>On-Site Management:</vt:lpstr>
      <vt:lpstr>In Conclusion</vt:lpstr>
      <vt:lpstr>Thank you.  Q &amp; A</vt:lpstr>
      <vt:lpstr>Infrastructure LA Sustainable Waste and Recycling Management </vt:lpstr>
      <vt:lpstr>Infrastructure 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Vickie Huen</dc:creator>
  <cp:lastModifiedBy>Nam Doan</cp:lastModifiedBy>
  <cp:revision>254</cp:revision>
  <cp:lastPrinted>2017-07-19T23:41:41Z</cp:lastPrinted>
  <dcterms:created xsi:type="dcterms:W3CDTF">2017-04-27T21:38:58Z</dcterms:created>
  <dcterms:modified xsi:type="dcterms:W3CDTF">2020-09-23T19:48:05Z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0x0101004B1715366F8A4F4BA9B6D646F503AED5</vt:lpwstr>
  </property>
</Properties>
</file>