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9" r:id="rId2"/>
    <p:sldMasterId id="2147483830" r:id="rId3"/>
    <p:sldMasterId id="2147483862" r:id="rId4"/>
    <p:sldMasterId id="2147483878" r:id="rId5"/>
  </p:sldMasterIdLst>
  <p:notesMasterIdLst>
    <p:notesMasterId r:id="rId59"/>
  </p:notesMasterIdLst>
  <p:sldIdLst>
    <p:sldId id="301" r:id="rId6"/>
    <p:sldId id="256" r:id="rId7"/>
    <p:sldId id="403" r:id="rId8"/>
    <p:sldId id="406" r:id="rId9"/>
    <p:sldId id="417" r:id="rId10"/>
    <p:sldId id="302" r:id="rId11"/>
    <p:sldId id="297" r:id="rId12"/>
    <p:sldId id="418" r:id="rId13"/>
    <p:sldId id="295" r:id="rId14"/>
    <p:sldId id="296" r:id="rId15"/>
    <p:sldId id="356" r:id="rId16"/>
    <p:sldId id="304" r:id="rId17"/>
    <p:sldId id="299" r:id="rId18"/>
    <p:sldId id="423" r:id="rId19"/>
    <p:sldId id="422" r:id="rId20"/>
    <p:sldId id="268" r:id="rId21"/>
    <p:sldId id="262" r:id="rId22"/>
    <p:sldId id="261" r:id="rId23"/>
    <p:sldId id="260" r:id="rId24"/>
    <p:sldId id="263" r:id="rId25"/>
    <p:sldId id="269" r:id="rId26"/>
    <p:sldId id="335" r:id="rId27"/>
    <p:sldId id="330" r:id="rId28"/>
    <p:sldId id="339" r:id="rId29"/>
    <p:sldId id="266" r:id="rId30"/>
    <p:sldId id="344" r:id="rId31"/>
    <p:sldId id="345" r:id="rId32"/>
    <p:sldId id="349" r:id="rId33"/>
    <p:sldId id="334" r:id="rId34"/>
    <p:sldId id="351" r:id="rId35"/>
    <p:sldId id="336" r:id="rId36"/>
    <p:sldId id="350" r:id="rId37"/>
    <p:sldId id="424" r:id="rId38"/>
    <p:sldId id="419" r:id="rId39"/>
    <p:sldId id="315" r:id="rId40"/>
    <p:sldId id="316" r:id="rId41"/>
    <p:sldId id="317" r:id="rId42"/>
    <p:sldId id="319" r:id="rId43"/>
    <p:sldId id="320" r:id="rId44"/>
    <p:sldId id="321" r:id="rId45"/>
    <p:sldId id="322" r:id="rId46"/>
    <p:sldId id="327" r:id="rId47"/>
    <p:sldId id="323" r:id="rId48"/>
    <p:sldId id="420" r:id="rId49"/>
    <p:sldId id="324" r:id="rId50"/>
    <p:sldId id="309" r:id="rId51"/>
    <p:sldId id="305" r:id="rId52"/>
    <p:sldId id="325" r:id="rId53"/>
    <p:sldId id="265" r:id="rId54"/>
    <p:sldId id="421" r:id="rId55"/>
    <p:sldId id="307" r:id="rId56"/>
    <p:sldId id="425" r:id="rId57"/>
    <p:sldId id="300" r:id="rId58"/>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sar" initials="K" lastIdx="1" clrIdx="0">
    <p:extLst>
      <p:ext uri="{19B8F6BF-5375-455C-9EA6-DF929625EA0E}">
        <p15:presenceInfo xmlns:p15="http://schemas.microsoft.com/office/powerpoint/2012/main" userId="S::kvazifdar@dpw.lacounty.gov::6d82401d-828a-4c58-8703-3097cb936ba5" providerId="AD"/>
      </p:ext>
    </p:extLst>
  </p:cmAuthor>
  <p:cmAuthor id="2" name="city.user" initials="c" lastIdx="2" clrIdx="1">
    <p:extLst>
      <p:ext uri="{19B8F6BF-5375-455C-9EA6-DF929625EA0E}">
        <p15:presenceInfo xmlns:p15="http://schemas.microsoft.com/office/powerpoint/2012/main" userId="city.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D3F"/>
    <a:srgbClr val="202D38"/>
    <a:srgbClr val="002060"/>
    <a:srgbClr val="202D52"/>
    <a:srgbClr val="4379BD"/>
    <a:srgbClr val="E8C54A"/>
    <a:srgbClr val="FDD03B"/>
    <a:srgbClr val="FFD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6" autoAdjust="0"/>
    <p:restoredTop sz="87454" autoAdjust="0"/>
  </p:normalViewPr>
  <p:slideViewPr>
    <p:cSldViewPr snapToGrid="0" snapToObjects="1">
      <p:cViewPr varScale="1">
        <p:scale>
          <a:sx n="104" d="100"/>
          <a:sy n="104" d="100"/>
        </p:scale>
        <p:origin x="51"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baseline="0">
                <a:effectLst/>
              </a:rPr>
              <a:t>Households (thousands) Served Annually</a:t>
            </a:r>
            <a:endParaRPr lang="en-US" sz="240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97054108393931"/>
          <c:y val="0.27849192365605052"/>
          <c:w val="0.87328255227939022"/>
          <c:h val="0.57118760632124943"/>
        </c:manualLayout>
      </c:layout>
      <c:barChart>
        <c:barDir val="col"/>
        <c:grouping val="clustered"/>
        <c:varyColors val="0"/>
        <c:ser>
          <c:idx val="0"/>
          <c:order val="0"/>
          <c:tx>
            <c:strRef>
              <c:f>subT!$B$34</c:f>
              <c:strCache>
                <c:ptCount val="1"/>
                <c:pt idx="0">
                  <c:v>TOTAL LOADS</c:v>
                </c:pt>
              </c:strCache>
            </c:strRef>
          </c:tx>
          <c:spPr>
            <a:solidFill>
              <a:schemeClr val="accent1"/>
            </a:solidFill>
            <a:ln>
              <a:noFill/>
            </a:ln>
            <a:effectLst/>
          </c:spPr>
          <c:invertIfNegative val="0"/>
          <c:cat>
            <c:strRef>
              <c:f>subT!$A$35:$A$37</c:f>
              <c:strCache>
                <c:ptCount val="3"/>
                <c:pt idx="0">
                  <c:v>2021</c:v>
                </c:pt>
                <c:pt idx="1">
                  <c:v>2022</c:v>
                </c:pt>
                <c:pt idx="2">
                  <c:v>2023*</c:v>
                </c:pt>
              </c:strCache>
            </c:strRef>
          </c:cat>
          <c:val>
            <c:numRef>
              <c:f>subT!$B$35:$B$37</c:f>
              <c:numCache>
                <c:formatCode>General</c:formatCode>
                <c:ptCount val="3"/>
                <c:pt idx="0">
                  <c:v>48.802999999999997</c:v>
                </c:pt>
                <c:pt idx="1">
                  <c:v>55.777000000000001</c:v>
                </c:pt>
                <c:pt idx="2">
                  <c:v>20.492999999999999</c:v>
                </c:pt>
              </c:numCache>
            </c:numRef>
          </c:val>
          <c:extLst>
            <c:ext xmlns:c16="http://schemas.microsoft.com/office/drawing/2014/chart" uri="{C3380CC4-5D6E-409C-BE32-E72D297353CC}">
              <c16:uniqueId val="{00000000-E695-48FD-A66D-186EE982FE91}"/>
            </c:ext>
          </c:extLst>
        </c:ser>
        <c:dLbls>
          <c:showLegendKey val="0"/>
          <c:showVal val="0"/>
          <c:showCatName val="0"/>
          <c:showSerName val="0"/>
          <c:showPercent val="0"/>
          <c:showBubbleSize val="0"/>
        </c:dLbls>
        <c:gapWidth val="144"/>
        <c:overlap val="-27"/>
        <c:axId val="2135580671"/>
        <c:axId val="302437327"/>
      </c:barChart>
      <c:catAx>
        <c:axId val="213558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02437327"/>
        <c:crosses val="autoZero"/>
        <c:auto val="1"/>
        <c:lblAlgn val="ctr"/>
        <c:lblOffset val="100"/>
        <c:noMultiLvlLbl val="0"/>
      </c:catAx>
      <c:valAx>
        <c:axId val="302437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35580671"/>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Cost to Operate SAFE Centers</c:v>
                </c:pt>
              </c:strCache>
            </c:strRef>
          </c:tx>
          <c:spPr>
            <a:solidFill>
              <a:schemeClr val="accent1"/>
            </a:solidFill>
            <a:ln>
              <a:noFill/>
            </a:ln>
            <a:effectLst/>
            <a:sp3d/>
          </c:spPr>
          <c:invertIfNegative val="0"/>
          <c:cat>
            <c:strRef>
              <c:f>Sheet1!$A$2:$A$6</c:f>
              <c:strCache>
                <c:ptCount val="5"/>
                <c:pt idx="0">
                  <c:v>FY 18-19</c:v>
                </c:pt>
                <c:pt idx="1">
                  <c:v>FY 19-20</c:v>
                </c:pt>
                <c:pt idx="2">
                  <c:v>FY 20-21</c:v>
                </c:pt>
                <c:pt idx="3">
                  <c:v>FY 21-22</c:v>
                </c:pt>
                <c:pt idx="4">
                  <c:v>FY 22-23</c:v>
                </c:pt>
              </c:strCache>
            </c:strRef>
          </c:cat>
          <c:val>
            <c:numRef>
              <c:f>Sheet1!$B$2:$B$6</c:f>
              <c:numCache>
                <c:formatCode>#,##0</c:formatCode>
                <c:ptCount val="5"/>
                <c:pt idx="0" formatCode="#,##0.00">
                  <c:v>4721302</c:v>
                </c:pt>
                <c:pt idx="1">
                  <c:v>3692805</c:v>
                </c:pt>
                <c:pt idx="2">
                  <c:v>5933023</c:v>
                </c:pt>
                <c:pt idx="3">
                  <c:v>5467160</c:v>
                </c:pt>
                <c:pt idx="4">
                  <c:v>5247764</c:v>
                </c:pt>
              </c:numCache>
            </c:numRef>
          </c:val>
          <c:extLst>
            <c:ext xmlns:c16="http://schemas.microsoft.com/office/drawing/2014/chart" uri="{C3380CC4-5D6E-409C-BE32-E72D297353CC}">
              <c16:uniqueId val="{00000000-F217-4856-B1FA-BDE2A729B0A9}"/>
            </c:ext>
          </c:extLst>
        </c:ser>
        <c:dLbls>
          <c:showLegendKey val="0"/>
          <c:showVal val="0"/>
          <c:showCatName val="0"/>
          <c:showSerName val="0"/>
          <c:showPercent val="0"/>
          <c:showBubbleSize val="0"/>
        </c:dLbls>
        <c:gapWidth val="150"/>
        <c:shape val="box"/>
        <c:axId val="1830246736"/>
        <c:axId val="355764000"/>
        <c:axId val="0"/>
      </c:bar3DChart>
      <c:catAx>
        <c:axId val="1830246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5764000"/>
        <c:crosses val="autoZero"/>
        <c:auto val="1"/>
        <c:lblAlgn val="ctr"/>
        <c:lblOffset val="100"/>
        <c:noMultiLvlLbl val="0"/>
      </c:catAx>
      <c:valAx>
        <c:axId val="355764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024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baseline="0">
                <a:effectLst/>
              </a:rPr>
              <a:t>Pounds (millions) Collected Annually</a:t>
            </a:r>
            <a:endParaRPr lang="en-US" sz="2400">
              <a:effectLs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169552624819534E-2"/>
          <c:y val="0.27849192365605052"/>
          <c:w val="0.89608354073851004"/>
          <c:h val="0.57118760632124943"/>
        </c:manualLayout>
      </c:layout>
      <c:barChart>
        <c:barDir val="col"/>
        <c:grouping val="clustered"/>
        <c:varyColors val="0"/>
        <c:ser>
          <c:idx val="0"/>
          <c:order val="0"/>
          <c:tx>
            <c:strRef>
              <c:f>subT!$C$34</c:f>
              <c:strCache>
                <c:ptCount val="1"/>
                <c:pt idx="0">
                  <c:v>TOTAL LBS</c:v>
                </c:pt>
              </c:strCache>
            </c:strRef>
          </c:tx>
          <c:spPr>
            <a:solidFill>
              <a:schemeClr val="accent1"/>
            </a:solidFill>
            <a:ln>
              <a:noFill/>
            </a:ln>
            <a:effectLst/>
          </c:spPr>
          <c:invertIfNegative val="0"/>
          <c:cat>
            <c:strRef>
              <c:f>subT!$A$35:$A$37</c:f>
              <c:strCache>
                <c:ptCount val="3"/>
                <c:pt idx="0">
                  <c:v>2021</c:v>
                </c:pt>
                <c:pt idx="1">
                  <c:v>2022</c:v>
                </c:pt>
                <c:pt idx="2">
                  <c:v>2023*</c:v>
                </c:pt>
              </c:strCache>
            </c:strRef>
          </c:cat>
          <c:val>
            <c:numRef>
              <c:f>subT!$C$35:$C$37</c:f>
              <c:numCache>
                <c:formatCode>General</c:formatCode>
                <c:ptCount val="3"/>
                <c:pt idx="0">
                  <c:v>4.1147417921702845</c:v>
                </c:pt>
                <c:pt idx="1">
                  <c:v>4.2201352501903164</c:v>
                </c:pt>
                <c:pt idx="2">
                  <c:v>1.5432017398363937</c:v>
                </c:pt>
              </c:numCache>
            </c:numRef>
          </c:val>
          <c:extLst>
            <c:ext xmlns:c16="http://schemas.microsoft.com/office/drawing/2014/chart" uri="{C3380CC4-5D6E-409C-BE32-E72D297353CC}">
              <c16:uniqueId val="{00000000-B4BE-49E1-9CEA-30C351F166A9}"/>
            </c:ext>
          </c:extLst>
        </c:ser>
        <c:dLbls>
          <c:showLegendKey val="0"/>
          <c:showVal val="0"/>
          <c:showCatName val="0"/>
          <c:showSerName val="0"/>
          <c:showPercent val="0"/>
          <c:showBubbleSize val="0"/>
        </c:dLbls>
        <c:gapWidth val="144"/>
        <c:overlap val="-27"/>
        <c:axId val="312334991"/>
        <c:axId val="2130874335"/>
      </c:barChart>
      <c:catAx>
        <c:axId val="31233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30874335"/>
        <c:crosses val="autoZero"/>
        <c:auto val="1"/>
        <c:lblAlgn val="ctr"/>
        <c:lblOffset val="100"/>
        <c:noMultiLvlLbl val="0"/>
      </c:catAx>
      <c:valAx>
        <c:axId val="2130874335"/>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2334991"/>
        <c:crosses val="autoZero"/>
        <c:crossBetween val="between"/>
        <c:majorUnit val="1"/>
      </c:valAx>
      <c:spPr>
        <a:noFill/>
        <a:ln>
          <a:solidFill>
            <a:schemeClr val="tx1"/>
          </a:solid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subT!$D$35</c:f>
              <c:strCache>
                <c:ptCount val="1"/>
                <c:pt idx="0">
                  <c:v>TOTAL COST</c:v>
                </c:pt>
              </c:strCache>
            </c:strRef>
          </c:tx>
          <c:spPr>
            <a:solidFill>
              <a:schemeClr val="accent1"/>
            </a:solidFill>
            <a:ln>
              <a:noFill/>
            </a:ln>
            <a:effectLst/>
          </c:spPr>
          <c:invertIfNegative val="0"/>
          <c:cat>
            <c:strRef>
              <c:f>subT!$A$36:$A$38</c:f>
              <c:strCache>
                <c:ptCount val="3"/>
                <c:pt idx="0">
                  <c:v>2021</c:v>
                </c:pt>
                <c:pt idx="1">
                  <c:v>2022</c:v>
                </c:pt>
                <c:pt idx="2">
                  <c:v>2023*</c:v>
                </c:pt>
              </c:strCache>
            </c:strRef>
          </c:cat>
          <c:val>
            <c:numRef>
              <c:f>subT!$D$36:$D$38</c:f>
              <c:numCache>
                <c:formatCode>General</c:formatCode>
                <c:ptCount val="3"/>
                <c:pt idx="0">
                  <c:v>4.0093287588430453</c:v>
                </c:pt>
                <c:pt idx="1">
                  <c:v>6.7611789595114544</c:v>
                </c:pt>
                <c:pt idx="2">
                  <c:v>2.4822204870007369</c:v>
                </c:pt>
              </c:numCache>
            </c:numRef>
          </c:val>
          <c:extLst>
            <c:ext xmlns:c16="http://schemas.microsoft.com/office/drawing/2014/chart" uri="{C3380CC4-5D6E-409C-BE32-E72D297353CC}">
              <c16:uniqueId val="{00000000-5AB2-47AA-8DE9-540FA0C43C9B}"/>
            </c:ext>
          </c:extLst>
        </c:ser>
        <c:dLbls>
          <c:showLegendKey val="0"/>
          <c:showVal val="0"/>
          <c:showCatName val="0"/>
          <c:showSerName val="0"/>
          <c:showPercent val="0"/>
          <c:showBubbleSize val="0"/>
        </c:dLbls>
        <c:gapWidth val="144"/>
        <c:overlap val="-27"/>
        <c:axId val="312334991"/>
        <c:axId val="2130874335"/>
      </c:barChart>
      <c:catAx>
        <c:axId val="31233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30874335"/>
        <c:crosses val="autoZero"/>
        <c:auto val="1"/>
        <c:lblAlgn val="ctr"/>
        <c:lblOffset val="100"/>
        <c:noMultiLvlLbl val="0"/>
      </c:catAx>
      <c:valAx>
        <c:axId val="2130874335"/>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2334991"/>
        <c:crosses val="autoZero"/>
        <c:crossBetween val="between"/>
        <c:majorUnit val="1"/>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71435549557539"/>
          <c:y val="3.1661204351988249E-2"/>
          <c:w val="0.79257651206449542"/>
          <c:h val="0.73626865569964939"/>
        </c:manualLayout>
      </c:layout>
      <c:lineChart>
        <c:grouping val="standard"/>
        <c:varyColors val="0"/>
        <c:ser>
          <c:idx val="0"/>
          <c:order val="0"/>
          <c:tx>
            <c:strRef>
              <c:f>Sheet1!$A$2</c:f>
              <c:strCache>
                <c:ptCount val="1"/>
                <c:pt idx="0">
                  <c:v>Marinas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Sheet1!$B$1:$F$1</c:f>
              <c:strCache>
                <c:ptCount val="5"/>
                <c:pt idx="0">
                  <c:v>FY 18-19</c:v>
                </c:pt>
                <c:pt idx="1">
                  <c:v>FY 19-20</c:v>
                </c:pt>
                <c:pt idx="2">
                  <c:v>FY 20-21</c:v>
                </c:pt>
                <c:pt idx="3">
                  <c:v>FY 21-22</c:v>
                </c:pt>
                <c:pt idx="4">
                  <c:v>FY 22-23</c:v>
                </c:pt>
              </c:strCache>
            </c:strRef>
          </c:cat>
          <c:val>
            <c:numRef>
              <c:f>Sheet1!$B$2:$F$2</c:f>
              <c:numCache>
                <c:formatCode>#,##0</c:formatCode>
                <c:ptCount val="5"/>
                <c:pt idx="0">
                  <c:v>39775</c:v>
                </c:pt>
                <c:pt idx="1">
                  <c:v>19612</c:v>
                </c:pt>
                <c:pt idx="2">
                  <c:v>35549</c:v>
                </c:pt>
                <c:pt idx="3">
                  <c:v>18074</c:v>
                </c:pt>
                <c:pt idx="4">
                  <c:v>26700</c:v>
                </c:pt>
              </c:numCache>
            </c:numRef>
          </c:val>
          <c:smooth val="0"/>
          <c:extLst>
            <c:ext xmlns:c16="http://schemas.microsoft.com/office/drawing/2014/chart" uri="{C3380CC4-5D6E-409C-BE32-E72D297353CC}">
              <c16:uniqueId val="{00000000-6CE2-4F27-A6CE-3DD00D9E284B}"/>
            </c:ext>
          </c:extLst>
        </c:ser>
        <c:ser>
          <c:idx val="1"/>
          <c:order val="1"/>
          <c:tx>
            <c:strRef>
              <c:f>Sheet1!$A$3</c:f>
              <c:strCache>
                <c:ptCount val="1"/>
                <c:pt idx="0">
                  <c:v>SAFE Centers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Sheet1!$B$1:$F$1</c:f>
              <c:strCache>
                <c:ptCount val="5"/>
                <c:pt idx="0">
                  <c:v>FY 18-19</c:v>
                </c:pt>
                <c:pt idx="1">
                  <c:v>FY 19-20</c:v>
                </c:pt>
                <c:pt idx="2">
                  <c:v>FY 20-21</c:v>
                </c:pt>
                <c:pt idx="3">
                  <c:v>FY 21-22</c:v>
                </c:pt>
                <c:pt idx="4">
                  <c:v>FY 22-23</c:v>
                </c:pt>
              </c:strCache>
            </c:strRef>
          </c:cat>
          <c:val>
            <c:numRef>
              <c:f>Sheet1!$B$3:$F$3</c:f>
              <c:numCache>
                <c:formatCode>#,##0</c:formatCode>
                <c:ptCount val="5"/>
                <c:pt idx="0">
                  <c:v>147684</c:v>
                </c:pt>
                <c:pt idx="1">
                  <c:v>74775</c:v>
                </c:pt>
                <c:pt idx="2">
                  <c:v>47175</c:v>
                </c:pt>
                <c:pt idx="3">
                  <c:v>38100</c:v>
                </c:pt>
                <c:pt idx="4">
                  <c:v>50325</c:v>
                </c:pt>
              </c:numCache>
            </c:numRef>
          </c:val>
          <c:smooth val="0"/>
          <c:extLst>
            <c:ext xmlns:c16="http://schemas.microsoft.com/office/drawing/2014/chart" uri="{C3380CC4-5D6E-409C-BE32-E72D297353CC}">
              <c16:uniqueId val="{00000001-6CE2-4F27-A6CE-3DD00D9E284B}"/>
            </c:ext>
          </c:extLst>
        </c:ser>
        <c:ser>
          <c:idx val="2"/>
          <c:order val="2"/>
          <c:tx>
            <c:strRef>
              <c:f>Sheet1!$A$4</c:f>
              <c:strCache>
                <c:ptCount val="1"/>
                <c:pt idx="0">
                  <c:v>Mobile Events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Sheet1!$B$1:$F$1</c:f>
              <c:strCache>
                <c:ptCount val="5"/>
                <c:pt idx="0">
                  <c:v>FY 18-19</c:v>
                </c:pt>
                <c:pt idx="1">
                  <c:v>FY 19-20</c:v>
                </c:pt>
                <c:pt idx="2">
                  <c:v>FY 20-21</c:v>
                </c:pt>
                <c:pt idx="3">
                  <c:v>FY 21-22</c:v>
                </c:pt>
                <c:pt idx="4">
                  <c:v>FY 22-23</c:v>
                </c:pt>
              </c:strCache>
            </c:strRef>
          </c:cat>
          <c:val>
            <c:numRef>
              <c:f>Sheet1!$B$4:$F$4</c:f>
              <c:numCache>
                <c:formatCode>#,##0</c:formatCode>
                <c:ptCount val="5"/>
                <c:pt idx="0">
                  <c:v>126096</c:v>
                </c:pt>
                <c:pt idx="1">
                  <c:v>21637</c:v>
                </c:pt>
              </c:numCache>
            </c:numRef>
          </c:val>
          <c:smooth val="0"/>
          <c:extLst>
            <c:ext xmlns:c16="http://schemas.microsoft.com/office/drawing/2014/chart" uri="{C3380CC4-5D6E-409C-BE32-E72D297353CC}">
              <c16:uniqueId val="{00000002-6CE2-4F27-A6CE-3DD00D9E284B}"/>
            </c:ext>
          </c:extLst>
        </c:ser>
        <c:dLbls>
          <c:showLegendKey val="0"/>
          <c:showVal val="0"/>
          <c:showCatName val="0"/>
          <c:showSerName val="0"/>
          <c:showPercent val="0"/>
          <c:showBubbleSize val="0"/>
        </c:dLbls>
        <c:marker val="1"/>
        <c:smooth val="0"/>
        <c:axId val="558430848"/>
        <c:axId val="1802635552"/>
      </c:lineChart>
      <c:catAx>
        <c:axId val="5584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2635552"/>
        <c:crosses val="autoZero"/>
        <c:auto val="1"/>
        <c:lblAlgn val="ctr"/>
        <c:lblOffset val="100"/>
        <c:noMultiLvlLbl val="0"/>
      </c:catAx>
      <c:valAx>
        <c:axId val="1802635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843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Sheet1!$A$2</c:f>
              <c:strCache>
                <c:ptCount val="1"/>
                <c:pt idx="0">
                  <c:v>SAFE Centers</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FY 18-19</c:v>
                </c:pt>
                <c:pt idx="1">
                  <c:v>FY 19-20</c:v>
                </c:pt>
                <c:pt idx="2">
                  <c:v>FY 20-21</c:v>
                </c:pt>
                <c:pt idx="3">
                  <c:v>FY 21-22</c:v>
                </c:pt>
                <c:pt idx="4">
                  <c:v>FY 22-23</c:v>
                </c:pt>
              </c:strCache>
            </c:strRef>
          </c:cat>
          <c:val>
            <c:numRef>
              <c:f>Sheet1!$B$2:$F$2</c:f>
              <c:numCache>
                <c:formatCode>#,##0</c:formatCode>
                <c:ptCount val="5"/>
                <c:pt idx="0">
                  <c:v>2981797</c:v>
                </c:pt>
                <c:pt idx="1">
                  <c:v>2277788</c:v>
                </c:pt>
                <c:pt idx="2">
                  <c:v>3738093</c:v>
                </c:pt>
                <c:pt idx="3">
                  <c:v>3211493</c:v>
                </c:pt>
                <c:pt idx="4">
                  <c:v>2751444</c:v>
                </c:pt>
              </c:numCache>
            </c:numRef>
          </c:val>
          <c:extLst>
            <c:ext xmlns:c16="http://schemas.microsoft.com/office/drawing/2014/chart" uri="{C3380CC4-5D6E-409C-BE32-E72D297353CC}">
              <c16:uniqueId val="{00000000-1882-4460-B385-527646DDAEFD}"/>
            </c:ext>
          </c:extLst>
        </c:ser>
        <c:ser>
          <c:idx val="1"/>
          <c:order val="1"/>
          <c:tx>
            <c:strRef>
              <c:f>Sheet1!$A$3</c:f>
              <c:strCache>
                <c:ptCount val="1"/>
                <c:pt idx="0">
                  <c:v>Yards</c:v>
                </c:pt>
              </c:strCache>
            </c:strRef>
          </c:tx>
          <c:spPr>
            <a:solidFill>
              <a:schemeClr val="accent2"/>
            </a:solidFill>
            <a:ln>
              <a:noFill/>
            </a:ln>
            <a:effectLst/>
            <a:sp3d/>
          </c:spPr>
          <c:invertIfNegative val="0"/>
          <c:dLbls>
            <c:delete val="1"/>
          </c:dLbls>
          <c:cat>
            <c:strRef>
              <c:f>Sheet1!$B$1:$F$1</c:f>
              <c:strCache>
                <c:ptCount val="5"/>
                <c:pt idx="0">
                  <c:v>FY 18-19</c:v>
                </c:pt>
                <c:pt idx="1">
                  <c:v>FY 19-20</c:v>
                </c:pt>
                <c:pt idx="2">
                  <c:v>FY 20-21</c:v>
                </c:pt>
                <c:pt idx="3">
                  <c:v>FY 21-22</c:v>
                </c:pt>
                <c:pt idx="4">
                  <c:v>FY 22-23</c:v>
                </c:pt>
              </c:strCache>
            </c:strRef>
          </c:cat>
          <c:val>
            <c:numRef>
              <c:f>Sheet1!$B$3:$F$3</c:f>
              <c:numCache>
                <c:formatCode>#,##0</c:formatCode>
                <c:ptCount val="5"/>
                <c:pt idx="0">
                  <c:v>1654045</c:v>
                </c:pt>
                <c:pt idx="1">
                  <c:v>1083356</c:v>
                </c:pt>
                <c:pt idx="2">
                  <c:v>1140242</c:v>
                </c:pt>
                <c:pt idx="3">
                  <c:v>873382</c:v>
                </c:pt>
                <c:pt idx="4">
                  <c:v>719459</c:v>
                </c:pt>
              </c:numCache>
            </c:numRef>
          </c:val>
          <c:extLst>
            <c:ext xmlns:c16="http://schemas.microsoft.com/office/drawing/2014/chart" uri="{C3380CC4-5D6E-409C-BE32-E72D297353CC}">
              <c16:uniqueId val="{00000001-1882-4460-B385-527646DDAEFD}"/>
            </c:ext>
          </c:extLst>
        </c:ser>
        <c:ser>
          <c:idx val="2"/>
          <c:order val="2"/>
          <c:tx>
            <c:strRef>
              <c:f>Sheet1!$A$4</c:f>
              <c:strCache>
                <c:ptCount val="1"/>
                <c:pt idx="0">
                  <c:v>Mobile Events</c:v>
                </c:pt>
              </c:strCache>
            </c:strRef>
          </c:tx>
          <c:spPr>
            <a:solidFill>
              <a:schemeClr val="accent3"/>
            </a:solidFill>
            <a:ln>
              <a:noFill/>
            </a:ln>
            <a:effectLst/>
            <a:sp3d/>
          </c:spPr>
          <c:invertIfNegative val="0"/>
          <c:dLbls>
            <c:delete val="1"/>
          </c:dLbls>
          <c:cat>
            <c:strRef>
              <c:f>Sheet1!$B$1:$F$1</c:f>
              <c:strCache>
                <c:ptCount val="5"/>
                <c:pt idx="0">
                  <c:v>FY 18-19</c:v>
                </c:pt>
                <c:pt idx="1">
                  <c:v>FY 19-20</c:v>
                </c:pt>
                <c:pt idx="2">
                  <c:v>FY 20-21</c:v>
                </c:pt>
                <c:pt idx="3">
                  <c:v>FY 21-22</c:v>
                </c:pt>
                <c:pt idx="4">
                  <c:v>FY 22-23</c:v>
                </c:pt>
              </c:strCache>
            </c:strRef>
          </c:cat>
          <c:val>
            <c:numRef>
              <c:f>Sheet1!$B$4:$F$4</c:f>
              <c:numCache>
                <c:formatCode>#,##0</c:formatCode>
                <c:ptCount val="5"/>
                <c:pt idx="0">
                  <c:v>216979</c:v>
                </c:pt>
                <c:pt idx="1">
                  <c:v>149715</c:v>
                </c:pt>
                <c:pt idx="2" formatCode="General">
                  <c:v>0</c:v>
                </c:pt>
                <c:pt idx="3" formatCode="General">
                  <c:v>0</c:v>
                </c:pt>
                <c:pt idx="4" formatCode="General">
                  <c:v>0</c:v>
                </c:pt>
              </c:numCache>
            </c:numRef>
          </c:val>
          <c:extLst>
            <c:ext xmlns:c16="http://schemas.microsoft.com/office/drawing/2014/chart" uri="{C3380CC4-5D6E-409C-BE32-E72D297353CC}">
              <c16:uniqueId val="{00000002-1882-4460-B385-527646DDAEFD}"/>
            </c:ext>
          </c:extLst>
        </c:ser>
        <c:dLbls>
          <c:showLegendKey val="0"/>
          <c:showVal val="1"/>
          <c:showCatName val="0"/>
          <c:showSerName val="0"/>
          <c:showPercent val="0"/>
          <c:showBubbleSize val="0"/>
        </c:dLbls>
        <c:gapWidth val="150"/>
        <c:shape val="box"/>
        <c:axId val="558418368"/>
        <c:axId val="2056921440"/>
        <c:axId val="0"/>
      </c:bar3DChart>
      <c:catAx>
        <c:axId val="558418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6921440"/>
        <c:crosses val="autoZero"/>
        <c:auto val="1"/>
        <c:lblAlgn val="ctr"/>
        <c:lblOffset val="100"/>
        <c:noMultiLvlLbl val="0"/>
      </c:catAx>
      <c:valAx>
        <c:axId val="2056921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841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Sheet1!$A$2</c:f>
              <c:strCache>
                <c:ptCount val="1"/>
                <c:pt idx="0">
                  <c:v>Hyperion</c:v>
                </c:pt>
              </c:strCache>
            </c:strRef>
          </c:tx>
          <c:spPr>
            <a:solidFill>
              <a:schemeClr val="accent1"/>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Sheet1!$B$2:$F$2</c:f>
              <c:numCache>
                <c:formatCode>#,##0</c:formatCode>
                <c:ptCount val="5"/>
                <c:pt idx="0">
                  <c:v>27289</c:v>
                </c:pt>
                <c:pt idx="1">
                  <c:v>20462</c:v>
                </c:pt>
                <c:pt idx="2">
                  <c:v>33605</c:v>
                </c:pt>
                <c:pt idx="3">
                  <c:v>29898</c:v>
                </c:pt>
                <c:pt idx="4">
                  <c:v>27811</c:v>
                </c:pt>
              </c:numCache>
            </c:numRef>
          </c:val>
          <c:extLst>
            <c:ext xmlns:c16="http://schemas.microsoft.com/office/drawing/2014/chart" uri="{C3380CC4-5D6E-409C-BE32-E72D297353CC}">
              <c16:uniqueId val="{00000000-92D2-448B-AAC3-9993DEA438FD}"/>
            </c:ext>
          </c:extLst>
        </c:ser>
        <c:ser>
          <c:idx val="1"/>
          <c:order val="1"/>
          <c:tx>
            <c:strRef>
              <c:f>Sheet1!$A$3</c:f>
              <c:strCache>
                <c:ptCount val="1"/>
                <c:pt idx="0">
                  <c:v>Balboa</c:v>
                </c:pt>
              </c:strCache>
            </c:strRef>
          </c:tx>
          <c:spPr>
            <a:solidFill>
              <a:schemeClr val="accent2"/>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Sheet1!$B$3:$F$3</c:f>
              <c:numCache>
                <c:formatCode>#,##0</c:formatCode>
                <c:ptCount val="5"/>
                <c:pt idx="0">
                  <c:v>27663</c:v>
                </c:pt>
                <c:pt idx="1">
                  <c:v>20643</c:v>
                </c:pt>
                <c:pt idx="2">
                  <c:v>32243</c:v>
                </c:pt>
                <c:pt idx="3">
                  <c:v>29408</c:v>
                </c:pt>
                <c:pt idx="4">
                  <c:v>26826</c:v>
                </c:pt>
              </c:numCache>
            </c:numRef>
          </c:val>
          <c:extLst>
            <c:ext xmlns:c16="http://schemas.microsoft.com/office/drawing/2014/chart" uri="{C3380CC4-5D6E-409C-BE32-E72D297353CC}">
              <c16:uniqueId val="{00000001-92D2-448B-AAC3-9993DEA438FD}"/>
            </c:ext>
          </c:extLst>
        </c:ser>
        <c:ser>
          <c:idx val="2"/>
          <c:order val="2"/>
          <c:tx>
            <c:strRef>
              <c:f>Sheet1!$A$4</c:f>
              <c:strCache>
                <c:ptCount val="1"/>
                <c:pt idx="0">
                  <c:v>Gaffey</c:v>
                </c:pt>
              </c:strCache>
            </c:strRef>
          </c:tx>
          <c:spPr>
            <a:solidFill>
              <a:schemeClr val="accent3"/>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Sheet1!$B$4:$F$4</c:f>
              <c:numCache>
                <c:formatCode>#,##0</c:formatCode>
                <c:ptCount val="5"/>
                <c:pt idx="0">
                  <c:v>25871</c:v>
                </c:pt>
                <c:pt idx="1">
                  <c:v>19502</c:v>
                </c:pt>
                <c:pt idx="2">
                  <c:v>29360</c:v>
                </c:pt>
                <c:pt idx="3">
                  <c:v>26465</c:v>
                </c:pt>
                <c:pt idx="4">
                  <c:v>22982</c:v>
                </c:pt>
              </c:numCache>
            </c:numRef>
          </c:val>
          <c:extLst>
            <c:ext xmlns:c16="http://schemas.microsoft.com/office/drawing/2014/chart" uri="{C3380CC4-5D6E-409C-BE32-E72D297353CC}">
              <c16:uniqueId val="{00000002-92D2-448B-AAC3-9993DEA438FD}"/>
            </c:ext>
          </c:extLst>
        </c:ser>
        <c:ser>
          <c:idx val="3"/>
          <c:order val="3"/>
          <c:tx>
            <c:strRef>
              <c:f>Sheet1!$A$5</c:f>
              <c:strCache>
                <c:ptCount val="1"/>
                <c:pt idx="0">
                  <c:v>LAG</c:v>
                </c:pt>
              </c:strCache>
            </c:strRef>
          </c:tx>
          <c:spPr>
            <a:solidFill>
              <a:schemeClr val="accent4"/>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Sheet1!$B$5:$F$5</c:f>
              <c:numCache>
                <c:formatCode>#,##0</c:formatCode>
                <c:ptCount val="5"/>
                <c:pt idx="0">
                  <c:v>19591</c:v>
                </c:pt>
                <c:pt idx="1">
                  <c:v>14511</c:v>
                </c:pt>
                <c:pt idx="2">
                  <c:v>26476</c:v>
                </c:pt>
                <c:pt idx="3">
                  <c:v>25192</c:v>
                </c:pt>
                <c:pt idx="4">
                  <c:v>19992</c:v>
                </c:pt>
              </c:numCache>
            </c:numRef>
          </c:val>
          <c:extLst>
            <c:ext xmlns:c16="http://schemas.microsoft.com/office/drawing/2014/chart" uri="{C3380CC4-5D6E-409C-BE32-E72D297353CC}">
              <c16:uniqueId val="{00000003-92D2-448B-AAC3-9993DEA438FD}"/>
            </c:ext>
          </c:extLst>
        </c:ser>
        <c:ser>
          <c:idx val="4"/>
          <c:order val="4"/>
          <c:tx>
            <c:strRef>
              <c:f>Sheet1!$A$6</c:f>
              <c:strCache>
                <c:ptCount val="1"/>
                <c:pt idx="0">
                  <c:v>UCLA</c:v>
                </c:pt>
              </c:strCache>
            </c:strRef>
          </c:tx>
          <c:spPr>
            <a:solidFill>
              <a:schemeClr val="accent5"/>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Sheet1!$B$6:$F$6</c:f>
              <c:numCache>
                <c:formatCode>#,##0</c:formatCode>
                <c:ptCount val="5"/>
                <c:pt idx="0">
                  <c:v>13214</c:v>
                </c:pt>
                <c:pt idx="1">
                  <c:v>10107</c:v>
                </c:pt>
                <c:pt idx="2">
                  <c:v>16550</c:v>
                </c:pt>
                <c:pt idx="3">
                  <c:v>15558</c:v>
                </c:pt>
                <c:pt idx="4">
                  <c:v>15913</c:v>
                </c:pt>
              </c:numCache>
            </c:numRef>
          </c:val>
          <c:extLst>
            <c:ext xmlns:c16="http://schemas.microsoft.com/office/drawing/2014/chart" uri="{C3380CC4-5D6E-409C-BE32-E72D297353CC}">
              <c16:uniqueId val="{00000004-92D2-448B-AAC3-9993DEA438FD}"/>
            </c:ext>
          </c:extLst>
        </c:ser>
        <c:ser>
          <c:idx val="5"/>
          <c:order val="5"/>
          <c:tx>
            <c:strRef>
              <c:f>Sheet1!$A$7</c:f>
              <c:strCache>
                <c:ptCount val="1"/>
                <c:pt idx="0">
                  <c:v>Randall</c:v>
                </c:pt>
              </c:strCache>
            </c:strRef>
          </c:tx>
          <c:spPr>
            <a:solidFill>
              <a:schemeClr val="accent6"/>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Sheet1!$B$7:$F$7</c:f>
              <c:numCache>
                <c:formatCode>#,##0</c:formatCode>
                <c:ptCount val="5"/>
                <c:pt idx="0">
                  <c:v>14474</c:v>
                </c:pt>
                <c:pt idx="1">
                  <c:v>9922</c:v>
                </c:pt>
                <c:pt idx="2">
                  <c:v>15962</c:v>
                </c:pt>
                <c:pt idx="3">
                  <c:v>14070</c:v>
                </c:pt>
                <c:pt idx="4">
                  <c:v>13713</c:v>
                </c:pt>
              </c:numCache>
            </c:numRef>
          </c:val>
          <c:extLst>
            <c:ext xmlns:c16="http://schemas.microsoft.com/office/drawing/2014/chart" uri="{C3380CC4-5D6E-409C-BE32-E72D297353CC}">
              <c16:uniqueId val="{00000005-92D2-448B-AAC3-9993DEA438FD}"/>
            </c:ext>
          </c:extLst>
        </c:ser>
        <c:ser>
          <c:idx val="6"/>
          <c:order val="6"/>
          <c:tx>
            <c:strRef>
              <c:f>Sheet1!$A$8</c:f>
              <c:strCache>
                <c:ptCount val="1"/>
                <c:pt idx="0">
                  <c:v>Washington</c:v>
                </c:pt>
              </c:strCache>
            </c:strRef>
          </c:tx>
          <c:spPr>
            <a:solidFill>
              <a:schemeClr val="accent1">
                <a:lumMod val="60000"/>
              </a:schemeClr>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Sheet1!$B$8:$F$8</c:f>
              <c:numCache>
                <c:formatCode>#,##0</c:formatCode>
                <c:ptCount val="5"/>
                <c:pt idx="0">
                  <c:v>6140</c:v>
                </c:pt>
                <c:pt idx="1">
                  <c:v>4573</c:v>
                </c:pt>
                <c:pt idx="2">
                  <c:v>8232</c:v>
                </c:pt>
                <c:pt idx="3">
                  <c:v>7731</c:v>
                </c:pt>
                <c:pt idx="4">
                  <c:v>8098</c:v>
                </c:pt>
              </c:numCache>
            </c:numRef>
          </c:val>
          <c:extLst>
            <c:ext xmlns:c16="http://schemas.microsoft.com/office/drawing/2014/chart" uri="{C3380CC4-5D6E-409C-BE32-E72D297353CC}">
              <c16:uniqueId val="{00000006-92D2-448B-AAC3-9993DEA438FD}"/>
            </c:ext>
          </c:extLst>
        </c:ser>
        <c:dLbls>
          <c:showLegendKey val="0"/>
          <c:showVal val="0"/>
          <c:showCatName val="0"/>
          <c:showSerName val="0"/>
          <c:showPercent val="0"/>
          <c:showBubbleSize val="0"/>
        </c:dLbls>
        <c:gapWidth val="150"/>
        <c:shape val="box"/>
        <c:axId val="2059092208"/>
        <c:axId val="1248531280"/>
        <c:axId val="0"/>
      </c:bar3DChart>
      <c:catAx>
        <c:axId val="2059092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8531280"/>
        <c:crosses val="autoZero"/>
        <c:auto val="1"/>
        <c:lblAlgn val="ctr"/>
        <c:lblOffset val="100"/>
        <c:noMultiLvlLbl val="0"/>
      </c:catAx>
      <c:valAx>
        <c:axId val="124853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909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City</c:v>
                </c:pt>
              </c:strCache>
            </c:strRef>
          </c:tx>
          <c:spPr>
            <a:solidFill>
              <a:schemeClr val="accent1"/>
            </a:solidFill>
            <a:ln>
              <a:noFill/>
            </a:ln>
            <a:effectLst/>
            <a:sp3d/>
          </c:spPr>
          <c:invertIfNegative val="0"/>
          <c:cat>
            <c:strRef>
              <c:f>Sheet1!$A$2:$A$6</c:f>
              <c:strCache>
                <c:ptCount val="5"/>
                <c:pt idx="0">
                  <c:v>FY 18-19</c:v>
                </c:pt>
                <c:pt idx="1">
                  <c:v>FY 19-20</c:v>
                </c:pt>
                <c:pt idx="2">
                  <c:v>FY 20-21</c:v>
                </c:pt>
                <c:pt idx="3">
                  <c:v>FY 21-22</c:v>
                </c:pt>
                <c:pt idx="4">
                  <c:v>FY 22-23</c:v>
                </c:pt>
              </c:strCache>
            </c:strRef>
          </c:cat>
          <c:val>
            <c:numRef>
              <c:f>Sheet1!$B$2:$B$6</c:f>
              <c:numCache>
                <c:formatCode>#,##0</c:formatCode>
                <c:ptCount val="5"/>
                <c:pt idx="0">
                  <c:v>79110</c:v>
                </c:pt>
                <c:pt idx="1">
                  <c:v>58326</c:v>
                </c:pt>
                <c:pt idx="2">
                  <c:v>79466</c:v>
                </c:pt>
                <c:pt idx="3">
                  <c:v>82025</c:v>
                </c:pt>
                <c:pt idx="4">
                  <c:v>80014</c:v>
                </c:pt>
              </c:numCache>
            </c:numRef>
          </c:val>
          <c:extLst>
            <c:ext xmlns:c16="http://schemas.microsoft.com/office/drawing/2014/chart" uri="{C3380CC4-5D6E-409C-BE32-E72D297353CC}">
              <c16:uniqueId val="{00000000-67F5-44F0-8231-C06FB5332C25}"/>
            </c:ext>
          </c:extLst>
        </c:ser>
        <c:ser>
          <c:idx val="1"/>
          <c:order val="1"/>
          <c:tx>
            <c:strRef>
              <c:f>Sheet1!$C$1</c:f>
              <c:strCache>
                <c:ptCount val="1"/>
                <c:pt idx="0">
                  <c:v>County</c:v>
                </c:pt>
              </c:strCache>
            </c:strRef>
          </c:tx>
          <c:spPr>
            <a:solidFill>
              <a:schemeClr val="accent2"/>
            </a:solidFill>
            <a:ln>
              <a:noFill/>
            </a:ln>
            <a:effectLst/>
            <a:sp3d/>
          </c:spPr>
          <c:invertIfNegative val="0"/>
          <c:cat>
            <c:strRef>
              <c:f>Sheet1!$A$2:$A$6</c:f>
              <c:strCache>
                <c:ptCount val="5"/>
                <c:pt idx="0">
                  <c:v>FY 18-19</c:v>
                </c:pt>
                <c:pt idx="1">
                  <c:v>FY 19-20</c:v>
                </c:pt>
                <c:pt idx="2">
                  <c:v>FY 20-21</c:v>
                </c:pt>
                <c:pt idx="3">
                  <c:v>FY 21-22</c:v>
                </c:pt>
                <c:pt idx="4">
                  <c:v>FY 22-23</c:v>
                </c:pt>
              </c:strCache>
            </c:strRef>
          </c:cat>
          <c:val>
            <c:numRef>
              <c:f>Sheet1!$C$2:$C$6</c:f>
              <c:numCache>
                <c:formatCode>#,##0</c:formatCode>
                <c:ptCount val="5"/>
                <c:pt idx="0">
                  <c:v>57430</c:v>
                </c:pt>
                <c:pt idx="1">
                  <c:v>42270</c:v>
                </c:pt>
                <c:pt idx="2">
                  <c:v>57357</c:v>
                </c:pt>
                <c:pt idx="3">
                  <c:v>57812</c:v>
                </c:pt>
                <c:pt idx="4">
                  <c:v>54420</c:v>
                </c:pt>
              </c:numCache>
            </c:numRef>
          </c:val>
          <c:extLst>
            <c:ext xmlns:c16="http://schemas.microsoft.com/office/drawing/2014/chart" uri="{C3380CC4-5D6E-409C-BE32-E72D297353CC}">
              <c16:uniqueId val="{00000001-67F5-44F0-8231-C06FB5332C25}"/>
            </c:ext>
          </c:extLst>
        </c:ser>
        <c:dLbls>
          <c:showLegendKey val="0"/>
          <c:showVal val="0"/>
          <c:showCatName val="0"/>
          <c:showSerName val="0"/>
          <c:showPercent val="0"/>
          <c:showBubbleSize val="0"/>
        </c:dLbls>
        <c:gapWidth val="150"/>
        <c:shape val="box"/>
        <c:axId val="1864307008"/>
        <c:axId val="1774139472"/>
        <c:axId val="0"/>
      </c:bar3DChart>
      <c:catAx>
        <c:axId val="18643070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4139472"/>
        <c:crosses val="autoZero"/>
        <c:auto val="1"/>
        <c:lblAlgn val="ctr"/>
        <c:lblOffset val="100"/>
        <c:noMultiLvlLbl val="0"/>
      </c:catAx>
      <c:valAx>
        <c:axId val="1774139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6430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3745466182707936E-2"/>
          <c:y val="0.19037903452351237"/>
          <c:w val="0.91250899100070115"/>
          <c:h val="0.65191087220575517"/>
        </c:manualLayout>
      </c:layout>
      <c:pie3DChart>
        <c:varyColors val="1"/>
        <c:ser>
          <c:idx val="0"/>
          <c:order val="0"/>
          <c:tx>
            <c:strRef>
              <c:f>Sheet1!$B$1</c:f>
              <c:strCache>
                <c:ptCount val="1"/>
                <c:pt idx="0">
                  <c:v>x</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D44D-455C-9728-C36DE49E855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D44D-455C-9728-C36DE49E855B}"/>
              </c:ext>
            </c:extLst>
          </c:dPt>
          <c:dLbls>
            <c:dLbl>
              <c:idx val="0"/>
              <c:layout>
                <c:manualLayout>
                  <c:x val="-0.19281411682674032"/>
                  <c:y val="-8.134090350346071E-2"/>
                </c:manualLayout>
              </c:layout>
              <c:tx>
                <c:rich>
                  <a:bodyPr/>
                  <a:lstStyle/>
                  <a:p>
                    <a:fld id="{50CE0E4B-DF8D-48DE-8B1D-202AAC7452BC}" type="PERCENTAGE">
                      <a:rPr lang="en-US" b="1">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44D-455C-9728-C36DE49E855B}"/>
                </c:ext>
              </c:extLst>
            </c:dLbl>
            <c:dLbl>
              <c:idx val="1"/>
              <c:layout>
                <c:manualLayout>
                  <c:x val="0.25086704887431943"/>
                  <c:y val="6.4524023501401365E-2"/>
                </c:manualLayout>
              </c:layout>
              <c:tx>
                <c:rich>
                  <a:bodyPr/>
                  <a:lstStyle/>
                  <a:p>
                    <a:fld id="{C0BD219E-3A18-4FB8-A0EC-E29E7481052F}" type="PERCENTAGE">
                      <a:rPr lang="en-US" dirty="0">
                        <a:solidFill>
                          <a:schemeClr val="bg1"/>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44D-455C-9728-C36DE49E85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City</c:v>
                </c:pt>
                <c:pt idx="1">
                  <c:v>County</c:v>
                </c:pt>
              </c:strCache>
            </c:strRef>
          </c:cat>
          <c:val>
            <c:numRef>
              <c:f>Sheet1!$B$2:$B$3</c:f>
              <c:numCache>
                <c:formatCode>#,##0</c:formatCode>
                <c:ptCount val="2"/>
                <c:pt idx="0">
                  <c:v>378941</c:v>
                </c:pt>
                <c:pt idx="1">
                  <c:v>269289</c:v>
                </c:pt>
              </c:numCache>
            </c:numRef>
          </c:val>
          <c:extLst>
            <c:ext xmlns:c16="http://schemas.microsoft.com/office/drawing/2014/chart" uri="{C3380CC4-5D6E-409C-BE32-E72D297353CC}">
              <c16:uniqueId val="{00000000-D44D-455C-9728-C36DE49E855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Sheet1!$A$2</c:f>
              <c:strCache>
                <c:ptCount val="1"/>
                <c:pt idx="0">
                  <c:v>Balboa</c:v>
                </c:pt>
              </c:strCache>
            </c:strRef>
          </c:tx>
          <c:spPr>
            <a:solidFill>
              <a:schemeClr val="accent1"/>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Sheet1!$B$2:$F$2</c:f>
              <c:numCache>
                <c:formatCode>General</c:formatCode>
                <c:ptCount val="5"/>
                <c:pt idx="0" formatCode="#,##0">
                  <c:v>1751877</c:v>
                </c:pt>
                <c:pt idx="1">
                  <c:v>1299994</c:v>
                </c:pt>
                <c:pt idx="2" formatCode="#,##0">
                  <c:v>2142552</c:v>
                </c:pt>
                <c:pt idx="3" formatCode="#,##0">
                  <c:v>1681397</c:v>
                </c:pt>
                <c:pt idx="4" formatCode="#,##0">
                  <c:v>1472191</c:v>
                </c:pt>
              </c:numCache>
            </c:numRef>
          </c:val>
          <c:extLst>
            <c:ext xmlns:c16="http://schemas.microsoft.com/office/drawing/2014/chart" uri="{C3380CC4-5D6E-409C-BE32-E72D297353CC}">
              <c16:uniqueId val="{00000000-5EC9-4434-97B6-1775F3E8F4E6}"/>
            </c:ext>
          </c:extLst>
        </c:ser>
        <c:ser>
          <c:idx val="1"/>
          <c:order val="1"/>
          <c:tx>
            <c:strRef>
              <c:f>Sheet1!$A$3</c:f>
              <c:strCache>
                <c:ptCount val="1"/>
                <c:pt idx="0">
                  <c:v>Gaffey</c:v>
                </c:pt>
              </c:strCache>
            </c:strRef>
          </c:tx>
          <c:spPr>
            <a:solidFill>
              <a:schemeClr val="accent2"/>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Sheet1!$B$3:$F$3</c:f>
              <c:numCache>
                <c:formatCode>General</c:formatCode>
                <c:ptCount val="5"/>
                <c:pt idx="0" formatCode="#,##0">
                  <c:v>1522247</c:v>
                </c:pt>
                <c:pt idx="1">
                  <c:v>1206938</c:v>
                </c:pt>
                <c:pt idx="2" formatCode="#,##0">
                  <c:v>1888526</c:v>
                </c:pt>
                <c:pt idx="3" formatCode="#,##0">
                  <c:v>1593932</c:v>
                </c:pt>
                <c:pt idx="4" formatCode="#,##0">
                  <c:v>1403850</c:v>
                </c:pt>
              </c:numCache>
            </c:numRef>
          </c:val>
          <c:extLst>
            <c:ext xmlns:c16="http://schemas.microsoft.com/office/drawing/2014/chart" uri="{C3380CC4-5D6E-409C-BE32-E72D297353CC}">
              <c16:uniqueId val="{00000001-5EC9-4434-97B6-1775F3E8F4E6}"/>
            </c:ext>
          </c:extLst>
        </c:ser>
        <c:ser>
          <c:idx val="2"/>
          <c:order val="2"/>
          <c:tx>
            <c:strRef>
              <c:f>Sheet1!$A$4</c:f>
              <c:strCache>
                <c:ptCount val="1"/>
                <c:pt idx="0">
                  <c:v>Hyperion</c:v>
                </c:pt>
              </c:strCache>
            </c:strRef>
          </c:tx>
          <c:spPr>
            <a:solidFill>
              <a:schemeClr val="accent3"/>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Sheet1!$B$4:$F$4</c:f>
              <c:numCache>
                <c:formatCode>General</c:formatCode>
                <c:ptCount val="5"/>
                <c:pt idx="0" formatCode="#,##0">
                  <c:v>1554332</c:v>
                </c:pt>
                <c:pt idx="1">
                  <c:v>1216083</c:v>
                </c:pt>
                <c:pt idx="2" formatCode="#,##0">
                  <c:v>2032441</c:v>
                </c:pt>
                <c:pt idx="3" formatCode="#,##0">
                  <c:v>1674515</c:v>
                </c:pt>
                <c:pt idx="4" formatCode="#,##0">
                  <c:v>1380313</c:v>
                </c:pt>
              </c:numCache>
            </c:numRef>
          </c:val>
          <c:extLst>
            <c:ext xmlns:c16="http://schemas.microsoft.com/office/drawing/2014/chart" uri="{C3380CC4-5D6E-409C-BE32-E72D297353CC}">
              <c16:uniqueId val="{00000002-5EC9-4434-97B6-1775F3E8F4E6}"/>
            </c:ext>
          </c:extLst>
        </c:ser>
        <c:ser>
          <c:idx val="3"/>
          <c:order val="3"/>
          <c:tx>
            <c:strRef>
              <c:f>Sheet1!$A$5</c:f>
              <c:strCache>
                <c:ptCount val="1"/>
                <c:pt idx="0">
                  <c:v>LAG</c:v>
                </c:pt>
              </c:strCache>
            </c:strRef>
          </c:tx>
          <c:spPr>
            <a:solidFill>
              <a:schemeClr val="accent4"/>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Sheet1!$B$5:$F$5</c:f>
              <c:numCache>
                <c:formatCode>General</c:formatCode>
                <c:ptCount val="5"/>
                <c:pt idx="0" formatCode="#,##0">
                  <c:v>1247670</c:v>
                </c:pt>
                <c:pt idx="1">
                  <c:v>918545</c:v>
                </c:pt>
                <c:pt idx="2" formatCode="#,##0">
                  <c:v>1582705</c:v>
                </c:pt>
                <c:pt idx="3" formatCode="#,##0">
                  <c:v>1416707</c:v>
                </c:pt>
                <c:pt idx="4" formatCode="#,##0">
                  <c:v>1065232</c:v>
                </c:pt>
              </c:numCache>
            </c:numRef>
          </c:val>
          <c:extLst>
            <c:ext xmlns:c16="http://schemas.microsoft.com/office/drawing/2014/chart" uri="{C3380CC4-5D6E-409C-BE32-E72D297353CC}">
              <c16:uniqueId val="{00000003-5EC9-4434-97B6-1775F3E8F4E6}"/>
            </c:ext>
          </c:extLst>
        </c:ser>
        <c:ser>
          <c:idx val="4"/>
          <c:order val="4"/>
          <c:tx>
            <c:strRef>
              <c:f>Sheet1!$A$6</c:f>
              <c:strCache>
                <c:ptCount val="1"/>
                <c:pt idx="0">
                  <c:v>Randall</c:v>
                </c:pt>
              </c:strCache>
            </c:strRef>
          </c:tx>
          <c:spPr>
            <a:solidFill>
              <a:schemeClr val="accent5"/>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Sheet1!$B$6:$F$6</c:f>
              <c:numCache>
                <c:formatCode>General</c:formatCode>
                <c:ptCount val="5"/>
                <c:pt idx="0" formatCode="#,##0">
                  <c:v>1102525</c:v>
                </c:pt>
                <c:pt idx="1">
                  <c:v>780842</c:v>
                </c:pt>
                <c:pt idx="2" formatCode="#,##0">
                  <c:v>1313831</c:v>
                </c:pt>
                <c:pt idx="3" formatCode="#,##0">
                  <c:v>1138137</c:v>
                </c:pt>
                <c:pt idx="4" formatCode="#,##0">
                  <c:v>887537</c:v>
                </c:pt>
              </c:numCache>
            </c:numRef>
          </c:val>
          <c:extLst>
            <c:ext xmlns:c16="http://schemas.microsoft.com/office/drawing/2014/chart" uri="{C3380CC4-5D6E-409C-BE32-E72D297353CC}">
              <c16:uniqueId val="{00000004-5EC9-4434-97B6-1775F3E8F4E6}"/>
            </c:ext>
          </c:extLst>
        </c:ser>
        <c:ser>
          <c:idx val="5"/>
          <c:order val="5"/>
          <c:tx>
            <c:strRef>
              <c:f>Sheet1!$A$7</c:f>
              <c:strCache>
                <c:ptCount val="1"/>
                <c:pt idx="0">
                  <c:v>UCLA</c:v>
                </c:pt>
              </c:strCache>
            </c:strRef>
          </c:tx>
          <c:spPr>
            <a:solidFill>
              <a:schemeClr val="accent6"/>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Sheet1!$B$7:$F$7</c:f>
              <c:numCache>
                <c:formatCode>General</c:formatCode>
                <c:ptCount val="5"/>
                <c:pt idx="0" formatCode="#,##0">
                  <c:v>656369</c:v>
                </c:pt>
                <c:pt idx="1">
                  <c:v>509747</c:v>
                </c:pt>
                <c:pt idx="2" formatCode="#,##0">
                  <c:v>783159</c:v>
                </c:pt>
                <c:pt idx="3" formatCode="#,##0">
                  <c:v>717871</c:v>
                </c:pt>
                <c:pt idx="4" formatCode="#,##0">
                  <c:v>606367</c:v>
                </c:pt>
              </c:numCache>
            </c:numRef>
          </c:val>
          <c:extLst>
            <c:ext xmlns:c16="http://schemas.microsoft.com/office/drawing/2014/chart" uri="{C3380CC4-5D6E-409C-BE32-E72D297353CC}">
              <c16:uniqueId val="{00000005-5EC9-4434-97B6-1775F3E8F4E6}"/>
            </c:ext>
          </c:extLst>
        </c:ser>
        <c:ser>
          <c:idx val="6"/>
          <c:order val="6"/>
          <c:tx>
            <c:strRef>
              <c:f>Sheet1!$A$8</c:f>
              <c:strCache>
                <c:ptCount val="1"/>
                <c:pt idx="0">
                  <c:v>Washington</c:v>
                </c:pt>
              </c:strCache>
            </c:strRef>
          </c:tx>
          <c:spPr>
            <a:solidFill>
              <a:schemeClr val="accent1">
                <a:lumMod val="60000"/>
              </a:schemeClr>
            </a:solidFill>
            <a:ln>
              <a:noFill/>
            </a:ln>
            <a:effectLst/>
            <a:sp3d/>
          </c:spPr>
          <c:invertIfNegative val="0"/>
          <c:cat>
            <c:strRef>
              <c:f>Sheet1!$B$1:$F$1</c:f>
              <c:strCache>
                <c:ptCount val="5"/>
                <c:pt idx="0">
                  <c:v>FY 18-19</c:v>
                </c:pt>
                <c:pt idx="1">
                  <c:v>FY 19-20</c:v>
                </c:pt>
                <c:pt idx="2">
                  <c:v>FY  20-21</c:v>
                </c:pt>
                <c:pt idx="3">
                  <c:v>FY 21-22</c:v>
                </c:pt>
                <c:pt idx="4">
                  <c:v>FY 22-23</c:v>
                </c:pt>
              </c:strCache>
            </c:strRef>
          </c:cat>
          <c:val>
            <c:numRef>
              <c:f>Sheet1!$B$8:$F$8</c:f>
              <c:numCache>
                <c:formatCode>General</c:formatCode>
                <c:ptCount val="5"/>
                <c:pt idx="0" formatCode="#,##0">
                  <c:v>508557</c:v>
                </c:pt>
                <c:pt idx="1">
                  <c:v>379449</c:v>
                </c:pt>
                <c:pt idx="2" formatCode="#,##0">
                  <c:v>827052</c:v>
                </c:pt>
                <c:pt idx="3" formatCode="#,##0">
                  <c:v>630620</c:v>
                </c:pt>
                <c:pt idx="4" formatCode="#,##0">
                  <c:v>550355</c:v>
                </c:pt>
              </c:numCache>
            </c:numRef>
          </c:val>
          <c:extLst>
            <c:ext xmlns:c16="http://schemas.microsoft.com/office/drawing/2014/chart" uri="{C3380CC4-5D6E-409C-BE32-E72D297353CC}">
              <c16:uniqueId val="{00000006-5EC9-4434-97B6-1775F3E8F4E6}"/>
            </c:ext>
          </c:extLst>
        </c:ser>
        <c:dLbls>
          <c:showLegendKey val="0"/>
          <c:showVal val="0"/>
          <c:showCatName val="0"/>
          <c:showSerName val="0"/>
          <c:showPercent val="0"/>
          <c:showBubbleSize val="0"/>
        </c:dLbls>
        <c:gapWidth val="150"/>
        <c:shape val="box"/>
        <c:axId val="1320239040"/>
        <c:axId val="1164158080"/>
        <c:axId val="0"/>
      </c:bar3DChart>
      <c:catAx>
        <c:axId val="1320239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4158080"/>
        <c:crosses val="autoZero"/>
        <c:auto val="1"/>
        <c:lblAlgn val="ctr"/>
        <c:lblOffset val="100"/>
        <c:noMultiLvlLbl val="0"/>
      </c:catAx>
      <c:valAx>
        <c:axId val="1164158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023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DCB31-C828-44BD-8343-88E2E53779A6}"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47EA50F-2AC0-443B-A031-6BFE0C5D2654}">
      <dgm:prSet custT="1"/>
      <dgm:spPr/>
      <dgm:t>
        <a:bodyPr/>
        <a:lstStyle/>
        <a:p>
          <a:r>
            <a:rPr lang="en-US" sz="2000" dirty="0"/>
            <a:t>LACPW</a:t>
          </a:r>
          <a:endParaRPr lang="en-US" sz="2400" dirty="0"/>
        </a:p>
      </dgm:t>
    </dgm:pt>
    <dgm:pt modelId="{E1E4A523-6A35-4F7F-828E-7F7E4D66EFF0}" type="parTrans" cxnId="{5A58712D-6064-4230-BD9D-F3AB91E6EC9B}">
      <dgm:prSet/>
      <dgm:spPr/>
      <dgm:t>
        <a:bodyPr/>
        <a:lstStyle/>
        <a:p>
          <a:endParaRPr lang="en-US"/>
        </a:p>
      </dgm:t>
    </dgm:pt>
    <dgm:pt modelId="{3BDCD7BF-C386-4280-99C2-265ED57DED15}" type="sibTrans" cxnId="{5A58712D-6064-4230-BD9D-F3AB91E6EC9B}">
      <dgm:prSet/>
      <dgm:spPr/>
      <dgm:t>
        <a:bodyPr/>
        <a:lstStyle/>
        <a:p>
          <a:endParaRPr lang="en-US"/>
        </a:p>
      </dgm:t>
    </dgm:pt>
    <dgm:pt modelId="{472E2A64-5117-4B68-B0FE-7689471D2D98}">
      <dgm:prSet/>
      <dgm:spPr/>
      <dgm:t>
        <a:bodyPr/>
        <a:lstStyle/>
        <a:p>
          <a:r>
            <a:rPr lang="en-US" altLang="en-US" dirty="0"/>
            <a:t>Manage the Program</a:t>
          </a:r>
        </a:p>
        <a:p>
          <a:r>
            <a:rPr lang="en-US" altLang="en-US" dirty="0"/>
            <a:t>- Funding</a:t>
          </a:r>
          <a:endParaRPr lang="en-US" dirty="0"/>
        </a:p>
      </dgm:t>
    </dgm:pt>
    <dgm:pt modelId="{14F15D6B-6458-4EA0-9423-60531613C03F}" type="parTrans" cxnId="{32F68842-BDC2-422D-B8EB-5EFFC1733D6A}">
      <dgm:prSet/>
      <dgm:spPr/>
      <dgm:t>
        <a:bodyPr/>
        <a:lstStyle/>
        <a:p>
          <a:endParaRPr lang="en-US"/>
        </a:p>
      </dgm:t>
    </dgm:pt>
    <dgm:pt modelId="{43D427DB-C40B-4938-B753-5F21F133DF41}" type="sibTrans" cxnId="{32F68842-BDC2-422D-B8EB-5EFFC1733D6A}">
      <dgm:prSet/>
      <dgm:spPr/>
      <dgm:t>
        <a:bodyPr/>
        <a:lstStyle/>
        <a:p>
          <a:endParaRPr lang="en-US"/>
        </a:p>
      </dgm:t>
    </dgm:pt>
    <dgm:pt modelId="{2ABBFC8E-C87C-438C-878C-E77383B2C46D}">
      <dgm:prSet/>
      <dgm:spPr/>
      <dgm:t>
        <a:bodyPr/>
        <a:lstStyle/>
        <a:p>
          <a:r>
            <a:rPr lang="en-US" altLang="en-US" dirty="0"/>
            <a:t>- Education</a:t>
          </a:r>
        </a:p>
      </dgm:t>
    </dgm:pt>
    <dgm:pt modelId="{10B31B1A-31F5-477D-8F07-0F6C88D8B492}" type="parTrans" cxnId="{44F82416-E44B-43CE-9928-03F19DF4D53F}">
      <dgm:prSet/>
      <dgm:spPr/>
      <dgm:t>
        <a:bodyPr/>
        <a:lstStyle/>
        <a:p>
          <a:endParaRPr lang="en-US"/>
        </a:p>
      </dgm:t>
    </dgm:pt>
    <dgm:pt modelId="{E24639D0-962E-4667-B0D0-426C76D2A8C2}" type="sibTrans" cxnId="{44F82416-E44B-43CE-9928-03F19DF4D53F}">
      <dgm:prSet/>
      <dgm:spPr/>
      <dgm:t>
        <a:bodyPr/>
        <a:lstStyle/>
        <a:p>
          <a:endParaRPr lang="en-US"/>
        </a:p>
      </dgm:t>
    </dgm:pt>
    <dgm:pt modelId="{229E34B8-7201-4DB6-94D3-45DE36EBE0B4}">
      <dgm:prSet/>
      <dgm:spPr/>
      <dgm:t>
        <a:bodyPr/>
        <a:lstStyle/>
        <a:p>
          <a:r>
            <a:rPr lang="en-US" altLang="en-US" dirty="0"/>
            <a:t>- Reporting</a:t>
          </a:r>
        </a:p>
      </dgm:t>
    </dgm:pt>
    <dgm:pt modelId="{5B379133-B87D-4F46-99F6-C89FC1FFF45C}" type="parTrans" cxnId="{9745DBD7-AD3E-4E26-B518-515A0F2CB0E1}">
      <dgm:prSet/>
      <dgm:spPr/>
      <dgm:t>
        <a:bodyPr/>
        <a:lstStyle/>
        <a:p>
          <a:endParaRPr lang="en-US"/>
        </a:p>
      </dgm:t>
    </dgm:pt>
    <dgm:pt modelId="{2FE500D7-5F3F-4F53-AE6A-006148E6E850}" type="sibTrans" cxnId="{9745DBD7-AD3E-4E26-B518-515A0F2CB0E1}">
      <dgm:prSet/>
      <dgm:spPr/>
      <dgm:t>
        <a:bodyPr/>
        <a:lstStyle/>
        <a:p>
          <a:endParaRPr lang="en-US"/>
        </a:p>
      </dgm:t>
    </dgm:pt>
    <dgm:pt modelId="{7DDA9668-D603-4E8F-B5A8-2C82A77D473A}">
      <dgm:prSet custT="1"/>
      <dgm:spPr/>
      <dgm:t>
        <a:bodyPr/>
        <a:lstStyle/>
        <a:p>
          <a:r>
            <a:rPr lang="en-US" sz="2000" dirty="0"/>
            <a:t>LACSD</a:t>
          </a:r>
          <a:endParaRPr lang="en-US" sz="2400" dirty="0"/>
        </a:p>
      </dgm:t>
    </dgm:pt>
    <dgm:pt modelId="{2755BDC9-DC8B-49EB-BA56-63ACF042B01B}" type="parTrans" cxnId="{A2D0702E-2A3D-4F24-85B4-A2DCE6D45FAB}">
      <dgm:prSet/>
      <dgm:spPr/>
      <dgm:t>
        <a:bodyPr/>
        <a:lstStyle/>
        <a:p>
          <a:endParaRPr lang="en-US"/>
        </a:p>
      </dgm:t>
    </dgm:pt>
    <dgm:pt modelId="{854AFF3D-F4F7-44D6-BB4A-702FE454926D}" type="sibTrans" cxnId="{A2D0702E-2A3D-4F24-85B4-A2DCE6D45FAB}">
      <dgm:prSet/>
      <dgm:spPr/>
      <dgm:t>
        <a:bodyPr/>
        <a:lstStyle/>
        <a:p>
          <a:endParaRPr lang="en-US"/>
        </a:p>
      </dgm:t>
    </dgm:pt>
    <dgm:pt modelId="{AEEE2BA6-5BD3-4F53-BE82-4E1DC3B8A17B}">
      <dgm:prSet/>
      <dgm:spPr/>
      <dgm:t>
        <a:bodyPr/>
        <a:lstStyle/>
        <a:p>
          <a:r>
            <a:rPr lang="en-US" altLang="en-US" dirty="0"/>
            <a:t>Manage the Events</a:t>
          </a:r>
        </a:p>
        <a:p>
          <a:r>
            <a:rPr lang="en-US" altLang="en-US" dirty="0"/>
            <a:t>- Scheduling</a:t>
          </a:r>
        </a:p>
        <a:p>
          <a:r>
            <a:rPr lang="en-US" altLang="en-US" dirty="0"/>
            <a:t>- Coordinating</a:t>
          </a:r>
          <a:endParaRPr lang="en-US" dirty="0"/>
        </a:p>
      </dgm:t>
    </dgm:pt>
    <dgm:pt modelId="{91ECC70D-D0D5-4E9A-AAC4-368D300EEF1C}" type="parTrans" cxnId="{C2CBCAEC-D7C0-4E16-955E-2CEDA9C3043B}">
      <dgm:prSet/>
      <dgm:spPr/>
      <dgm:t>
        <a:bodyPr/>
        <a:lstStyle/>
        <a:p>
          <a:endParaRPr lang="en-US"/>
        </a:p>
      </dgm:t>
    </dgm:pt>
    <dgm:pt modelId="{C40F5585-11AE-4BB6-8DF9-0B2A3157A989}" type="sibTrans" cxnId="{C2CBCAEC-D7C0-4E16-955E-2CEDA9C3043B}">
      <dgm:prSet/>
      <dgm:spPr/>
      <dgm:t>
        <a:bodyPr/>
        <a:lstStyle/>
        <a:p>
          <a:endParaRPr lang="en-US"/>
        </a:p>
      </dgm:t>
    </dgm:pt>
    <dgm:pt modelId="{53C7077A-707E-4CD5-90DE-C110DA0E8365}">
      <dgm:prSet/>
      <dgm:spPr/>
      <dgm:t>
        <a:bodyPr/>
        <a:lstStyle/>
        <a:p>
          <a:r>
            <a:rPr lang="en-US" altLang="en-US" dirty="0"/>
            <a:t>- Oversee Operations</a:t>
          </a:r>
        </a:p>
        <a:p>
          <a:r>
            <a:rPr lang="en-US" altLang="en-US" dirty="0"/>
            <a:t>- Advertising</a:t>
          </a:r>
        </a:p>
      </dgm:t>
    </dgm:pt>
    <dgm:pt modelId="{4146CB1F-F543-4975-A7AA-7FEBD47F3008}" type="parTrans" cxnId="{7CCE3A21-6D9E-49A1-A393-8AB580F68B8D}">
      <dgm:prSet/>
      <dgm:spPr/>
      <dgm:t>
        <a:bodyPr/>
        <a:lstStyle/>
        <a:p>
          <a:endParaRPr lang="en-US"/>
        </a:p>
      </dgm:t>
    </dgm:pt>
    <dgm:pt modelId="{63A8425D-1789-4C1C-9B99-5581196CA1B3}" type="sibTrans" cxnId="{7CCE3A21-6D9E-49A1-A393-8AB580F68B8D}">
      <dgm:prSet/>
      <dgm:spPr/>
      <dgm:t>
        <a:bodyPr/>
        <a:lstStyle/>
        <a:p>
          <a:endParaRPr lang="en-US"/>
        </a:p>
      </dgm:t>
    </dgm:pt>
    <dgm:pt modelId="{9A3AE6D3-1F69-4EE0-9745-C1DD58EC888D}">
      <dgm:prSet custT="1"/>
      <dgm:spPr/>
      <dgm:t>
        <a:bodyPr/>
        <a:lstStyle/>
        <a:p>
          <a:r>
            <a:rPr lang="en-US" sz="1800" dirty="0"/>
            <a:t>Cities &amp;</a:t>
          </a:r>
        </a:p>
        <a:p>
          <a:r>
            <a:rPr lang="en-US" sz="1800" dirty="0"/>
            <a:t>Site Owners</a:t>
          </a:r>
        </a:p>
      </dgm:t>
    </dgm:pt>
    <dgm:pt modelId="{E2936551-A2DD-4548-8702-51F8E3DC4D9D}" type="parTrans" cxnId="{F70075F7-5DC9-43B0-A10E-B55DA7CC16B0}">
      <dgm:prSet/>
      <dgm:spPr/>
      <dgm:t>
        <a:bodyPr/>
        <a:lstStyle/>
        <a:p>
          <a:endParaRPr lang="en-US"/>
        </a:p>
      </dgm:t>
    </dgm:pt>
    <dgm:pt modelId="{2CE43CB9-C06A-43FA-B780-9B8A6723BA5B}" type="sibTrans" cxnId="{F70075F7-5DC9-43B0-A10E-B55DA7CC16B0}">
      <dgm:prSet/>
      <dgm:spPr/>
      <dgm:t>
        <a:bodyPr/>
        <a:lstStyle/>
        <a:p>
          <a:endParaRPr lang="en-US"/>
        </a:p>
      </dgm:t>
    </dgm:pt>
    <dgm:pt modelId="{E9D3B435-F49F-4545-937B-E8903B1DE754}">
      <dgm:prSet/>
      <dgm:spPr/>
      <dgm:t>
        <a:bodyPr/>
        <a:lstStyle/>
        <a:p>
          <a:r>
            <a:rPr lang="en-US" dirty="0"/>
            <a:t>Host the Events</a:t>
          </a:r>
        </a:p>
      </dgm:t>
    </dgm:pt>
    <dgm:pt modelId="{E645CF0B-674C-4A91-838D-AD1B7CF80626}" type="parTrans" cxnId="{C314B002-8897-4C37-8897-DDD98855129A}">
      <dgm:prSet/>
      <dgm:spPr/>
      <dgm:t>
        <a:bodyPr/>
        <a:lstStyle/>
        <a:p>
          <a:endParaRPr lang="en-US"/>
        </a:p>
      </dgm:t>
    </dgm:pt>
    <dgm:pt modelId="{B40C80EC-075B-471A-B7D0-8C552AF69454}" type="sibTrans" cxnId="{C314B002-8897-4C37-8897-DDD98855129A}">
      <dgm:prSet/>
      <dgm:spPr/>
      <dgm:t>
        <a:bodyPr/>
        <a:lstStyle/>
        <a:p>
          <a:endParaRPr lang="en-US"/>
        </a:p>
      </dgm:t>
    </dgm:pt>
    <dgm:pt modelId="{C9488989-68D0-41A7-9E3D-8BF4EC62CF61}">
      <dgm:prSet/>
      <dgm:spPr/>
      <dgm:t>
        <a:bodyPr/>
        <a:lstStyle/>
        <a:p>
          <a:r>
            <a:rPr lang="en-US" dirty="0"/>
            <a:t>- Auxiliary Staff</a:t>
          </a:r>
        </a:p>
      </dgm:t>
    </dgm:pt>
    <dgm:pt modelId="{56B141FA-914D-45F2-A2F7-4874EEEEACA8}" type="parTrans" cxnId="{7FC4C42F-4898-4C5B-974E-C2665BE1FB98}">
      <dgm:prSet/>
      <dgm:spPr/>
      <dgm:t>
        <a:bodyPr/>
        <a:lstStyle/>
        <a:p>
          <a:endParaRPr lang="en-US"/>
        </a:p>
      </dgm:t>
    </dgm:pt>
    <dgm:pt modelId="{B54BD301-546D-4857-BD18-FA83F8BC94E3}" type="sibTrans" cxnId="{7FC4C42F-4898-4C5B-974E-C2665BE1FB98}">
      <dgm:prSet/>
      <dgm:spPr/>
      <dgm:t>
        <a:bodyPr/>
        <a:lstStyle/>
        <a:p>
          <a:endParaRPr lang="en-US"/>
        </a:p>
      </dgm:t>
    </dgm:pt>
    <dgm:pt modelId="{02B89D5A-F4EE-4D30-B7DA-671DEC25E2C2}">
      <dgm:prSet/>
      <dgm:spPr/>
      <dgm:t>
        <a:bodyPr/>
        <a:lstStyle/>
        <a:p>
          <a:r>
            <a:rPr lang="en-US" dirty="0"/>
            <a:t>- Outreach</a:t>
          </a:r>
        </a:p>
      </dgm:t>
    </dgm:pt>
    <dgm:pt modelId="{82BFFB47-4383-497F-94BA-BC3AFAFF32A7}" type="parTrans" cxnId="{D3D7A3A9-FCA4-401F-8E76-1CE87F4BE1CB}">
      <dgm:prSet/>
      <dgm:spPr/>
      <dgm:t>
        <a:bodyPr/>
        <a:lstStyle/>
        <a:p>
          <a:endParaRPr lang="en-US"/>
        </a:p>
      </dgm:t>
    </dgm:pt>
    <dgm:pt modelId="{7715A9D5-BB47-40EC-9978-1BEC961F6DA1}" type="sibTrans" cxnId="{D3D7A3A9-FCA4-401F-8E76-1CE87F4BE1CB}">
      <dgm:prSet/>
      <dgm:spPr/>
      <dgm:t>
        <a:bodyPr/>
        <a:lstStyle/>
        <a:p>
          <a:endParaRPr lang="en-US"/>
        </a:p>
      </dgm:t>
    </dgm:pt>
    <dgm:pt modelId="{4AB60447-01ED-40C9-A416-468940621F46}">
      <dgm:prSet custT="1"/>
      <dgm:spPr/>
      <dgm:t>
        <a:bodyPr/>
        <a:lstStyle/>
        <a:p>
          <a:r>
            <a:rPr lang="en-US" sz="2000" dirty="0"/>
            <a:t>Contractors</a:t>
          </a:r>
          <a:endParaRPr lang="en-US" sz="2400" dirty="0"/>
        </a:p>
      </dgm:t>
    </dgm:pt>
    <dgm:pt modelId="{D025DAFB-70D5-4020-868A-FD4B14ADD2B5}" type="parTrans" cxnId="{7BA79785-FD0D-4911-9839-AB9EBAE28292}">
      <dgm:prSet/>
      <dgm:spPr/>
      <dgm:t>
        <a:bodyPr/>
        <a:lstStyle/>
        <a:p>
          <a:endParaRPr lang="en-US"/>
        </a:p>
      </dgm:t>
    </dgm:pt>
    <dgm:pt modelId="{CCAAEAC8-0BFB-4066-BD67-C46E82C8C438}" type="sibTrans" cxnId="{7BA79785-FD0D-4911-9839-AB9EBAE28292}">
      <dgm:prSet/>
      <dgm:spPr/>
      <dgm:t>
        <a:bodyPr/>
        <a:lstStyle/>
        <a:p>
          <a:endParaRPr lang="en-US"/>
        </a:p>
      </dgm:t>
    </dgm:pt>
    <dgm:pt modelId="{370804F0-C5E7-4374-ACE7-6E76C16C6AA0}">
      <dgm:prSet/>
      <dgm:spPr/>
      <dgm:t>
        <a:bodyPr/>
        <a:lstStyle/>
        <a:p>
          <a:r>
            <a:rPr lang="en-US" altLang="en-US" dirty="0"/>
            <a:t>Operate the Events</a:t>
          </a:r>
          <a:endParaRPr lang="en-US" dirty="0"/>
        </a:p>
      </dgm:t>
    </dgm:pt>
    <dgm:pt modelId="{F4A08BD2-F496-4F36-977A-30CFB18C0807}" type="parTrans" cxnId="{AC0BA26E-073E-46FC-AC71-F03CCFCCC2DA}">
      <dgm:prSet/>
      <dgm:spPr/>
      <dgm:t>
        <a:bodyPr/>
        <a:lstStyle/>
        <a:p>
          <a:endParaRPr lang="en-US"/>
        </a:p>
      </dgm:t>
    </dgm:pt>
    <dgm:pt modelId="{769F7200-B9C4-40EC-B203-20D051BD96B9}" type="sibTrans" cxnId="{AC0BA26E-073E-46FC-AC71-F03CCFCCC2DA}">
      <dgm:prSet/>
      <dgm:spPr/>
      <dgm:t>
        <a:bodyPr/>
        <a:lstStyle/>
        <a:p>
          <a:endParaRPr lang="en-US"/>
        </a:p>
      </dgm:t>
    </dgm:pt>
    <dgm:pt modelId="{54F98FD0-7A4C-4501-B613-38E13696DD47}">
      <dgm:prSet/>
      <dgm:spPr/>
      <dgm:t>
        <a:bodyPr/>
        <a:lstStyle/>
        <a:p>
          <a:r>
            <a:rPr lang="en-US" altLang="en-US" dirty="0"/>
            <a:t>- Setup/Teardown</a:t>
          </a:r>
        </a:p>
      </dgm:t>
    </dgm:pt>
    <dgm:pt modelId="{1224D888-C720-4E5E-9F22-74FC422E0576}" type="parTrans" cxnId="{452FBA9E-DC10-4B3C-8BDC-D20F02550A81}">
      <dgm:prSet/>
      <dgm:spPr/>
      <dgm:t>
        <a:bodyPr/>
        <a:lstStyle/>
        <a:p>
          <a:endParaRPr lang="en-US"/>
        </a:p>
      </dgm:t>
    </dgm:pt>
    <dgm:pt modelId="{E3B1CD9E-DAFB-431C-9BD6-0547F0D024BE}" type="sibTrans" cxnId="{452FBA9E-DC10-4B3C-8BDC-D20F02550A81}">
      <dgm:prSet/>
      <dgm:spPr/>
      <dgm:t>
        <a:bodyPr/>
        <a:lstStyle/>
        <a:p>
          <a:endParaRPr lang="en-US"/>
        </a:p>
      </dgm:t>
    </dgm:pt>
    <dgm:pt modelId="{EE1CDF95-6BC9-4D7D-B9FE-464261C96486}">
      <dgm:prSet/>
      <dgm:spPr/>
      <dgm:t>
        <a:bodyPr/>
        <a:lstStyle/>
        <a:p>
          <a:r>
            <a:rPr lang="en-US" altLang="en-US" dirty="0"/>
            <a:t>- Waste Disposal</a:t>
          </a:r>
        </a:p>
      </dgm:t>
    </dgm:pt>
    <dgm:pt modelId="{3EF9C47C-16B9-4941-A08A-F2A2774DD93D}" type="parTrans" cxnId="{D37AC67D-7638-4430-B102-E5DC5BF99EDE}">
      <dgm:prSet/>
      <dgm:spPr/>
      <dgm:t>
        <a:bodyPr/>
        <a:lstStyle/>
        <a:p>
          <a:endParaRPr lang="en-US"/>
        </a:p>
      </dgm:t>
    </dgm:pt>
    <dgm:pt modelId="{C590D071-9473-44DF-BAFD-A48493021376}" type="sibTrans" cxnId="{D37AC67D-7638-4430-B102-E5DC5BF99EDE}">
      <dgm:prSet/>
      <dgm:spPr/>
      <dgm:t>
        <a:bodyPr/>
        <a:lstStyle/>
        <a:p>
          <a:endParaRPr lang="en-US"/>
        </a:p>
      </dgm:t>
    </dgm:pt>
    <dgm:pt modelId="{B5FFD1EB-AB3B-4120-9C30-1FC4F0499C4F}">
      <dgm:prSet/>
      <dgm:spPr/>
      <dgm:t>
        <a:bodyPr/>
        <a:lstStyle/>
        <a:p>
          <a:r>
            <a:rPr lang="en-US" altLang="en-US" dirty="0"/>
            <a:t>- Form 303 Reporting</a:t>
          </a:r>
        </a:p>
      </dgm:t>
    </dgm:pt>
    <dgm:pt modelId="{F359968F-710F-4FDF-BF7B-22EBA8DB235E}" type="parTrans" cxnId="{B0D3D109-6C74-4411-9B11-2B772D732C36}">
      <dgm:prSet/>
      <dgm:spPr/>
      <dgm:t>
        <a:bodyPr/>
        <a:lstStyle/>
        <a:p>
          <a:endParaRPr lang="en-US"/>
        </a:p>
      </dgm:t>
    </dgm:pt>
    <dgm:pt modelId="{37F60C99-6890-41BE-8859-66CFA5F48B5F}" type="sibTrans" cxnId="{B0D3D109-6C74-4411-9B11-2B772D732C36}">
      <dgm:prSet/>
      <dgm:spPr/>
      <dgm:t>
        <a:bodyPr/>
        <a:lstStyle/>
        <a:p>
          <a:endParaRPr lang="en-US"/>
        </a:p>
      </dgm:t>
    </dgm:pt>
    <dgm:pt modelId="{D034B9DE-CC1D-46F4-985D-48F3C056418F}" type="pres">
      <dgm:prSet presAssocID="{5CFDCB31-C828-44BD-8343-88E2E53779A6}" presName="Name0" presStyleCnt="0">
        <dgm:presLayoutVars>
          <dgm:dir/>
          <dgm:animLvl val="lvl"/>
          <dgm:resizeHandles val="exact"/>
        </dgm:presLayoutVars>
      </dgm:prSet>
      <dgm:spPr/>
    </dgm:pt>
    <dgm:pt modelId="{982447BD-CD2C-4565-91EC-F04CA9761662}" type="pres">
      <dgm:prSet presAssocID="{147EA50F-2AC0-443B-A031-6BFE0C5D2654}" presName="composite" presStyleCnt="0"/>
      <dgm:spPr/>
    </dgm:pt>
    <dgm:pt modelId="{496AE223-9563-4A08-AFD5-156B2C132AEE}" type="pres">
      <dgm:prSet presAssocID="{147EA50F-2AC0-443B-A031-6BFE0C5D2654}" presName="parTx" presStyleLbl="alignNode1" presStyleIdx="0" presStyleCnt="4">
        <dgm:presLayoutVars>
          <dgm:chMax val="0"/>
          <dgm:chPref val="0"/>
        </dgm:presLayoutVars>
      </dgm:prSet>
      <dgm:spPr/>
    </dgm:pt>
    <dgm:pt modelId="{77C986B7-0775-4458-A022-83C617EEE84C}" type="pres">
      <dgm:prSet presAssocID="{147EA50F-2AC0-443B-A031-6BFE0C5D2654}" presName="desTx" presStyleLbl="alignAccFollowNode1" presStyleIdx="0" presStyleCnt="4">
        <dgm:presLayoutVars/>
      </dgm:prSet>
      <dgm:spPr/>
    </dgm:pt>
    <dgm:pt modelId="{180A260C-72E2-47FC-8A16-1C45B17499B5}" type="pres">
      <dgm:prSet presAssocID="{3BDCD7BF-C386-4280-99C2-265ED57DED15}" presName="space" presStyleCnt="0"/>
      <dgm:spPr/>
    </dgm:pt>
    <dgm:pt modelId="{219409CA-F19D-4F00-B39F-ADC0739841FE}" type="pres">
      <dgm:prSet presAssocID="{7DDA9668-D603-4E8F-B5A8-2C82A77D473A}" presName="composite" presStyleCnt="0"/>
      <dgm:spPr/>
    </dgm:pt>
    <dgm:pt modelId="{5A972CEB-DDA1-4920-BB31-D9ADC6493A16}" type="pres">
      <dgm:prSet presAssocID="{7DDA9668-D603-4E8F-B5A8-2C82A77D473A}" presName="parTx" presStyleLbl="alignNode1" presStyleIdx="1" presStyleCnt="4">
        <dgm:presLayoutVars>
          <dgm:chMax val="0"/>
          <dgm:chPref val="0"/>
        </dgm:presLayoutVars>
      </dgm:prSet>
      <dgm:spPr/>
    </dgm:pt>
    <dgm:pt modelId="{2435C812-0F2D-4B8E-BF42-0799C091EC36}" type="pres">
      <dgm:prSet presAssocID="{7DDA9668-D603-4E8F-B5A8-2C82A77D473A}" presName="desTx" presStyleLbl="alignAccFollowNode1" presStyleIdx="1" presStyleCnt="4">
        <dgm:presLayoutVars/>
      </dgm:prSet>
      <dgm:spPr/>
    </dgm:pt>
    <dgm:pt modelId="{84E94642-AD3D-4858-9DA9-E5B8AF49E1DB}" type="pres">
      <dgm:prSet presAssocID="{854AFF3D-F4F7-44D6-BB4A-702FE454926D}" presName="space" presStyleCnt="0"/>
      <dgm:spPr/>
    </dgm:pt>
    <dgm:pt modelId="{B6D551DB-43F8-4603-AB54-06AFA459200D}" type="pres">
      <dgm:prSet presAssocID="{9A3AE6D3-1F69-4EE0-9745-C1DD58EC888D}" presName="composite" presStyleCnt="0"/>
      <dgm:spPr/>
    </dgm:pt>
    <dgm:pt modelId="{2D012DBC-9C42-4CE2-9FA9-A0DAA872FF83}" type="pres">
      <dgm:prSet presAssocID="{9A3AE6D3-1F69-4EE0-9745-C1DD58EC888D}" presName="parTx" presStyleLbl="alignNode1" presStyleIdx="2" presStyleCnt="4">
        <dgm:presLayoutVars>
          <dgm:chMax val="0"/>
          <dgm:chPref val="0"/>
        </dgm:presLayoutVars>
      </dgm:prSet>
      <dgm:spPr/>
    </dgm:pt>
    <dgm:pt modelId="{72AF9307-BEBB-4BE3-914B-67F5A9B3D05B}" type="pres">
      <dgm:prSet presAssocID="{9A3AE6D3-1F69-4EE0-9745-C1DD58EC888D}" presName="desTx" presStyleLbl="alignAccFollowNode1" presStyleIdx="2" presStyleCnt="4">
        <dgm:presLayoutVars/>
      </dgm:prSet>
      <dgm:spPr/>
    </dgm:pt>
    <dgm:pt modelId="{E87DEF83-778D-4C70-974A-1FD0A33CA4F5}" type="pres">
      <dgm:prSet presAssocID="{2CE43CB9-C06A-43FA-B780-9B8A6723BA5B}" presName="space" presStyleCnt="0"/>
      <dgm:spPr/>
    </dgm:pt>
    <dgm:pt modelId="{1D14CB76-9301-4BB0-B0D3-83423BE903DC}" type="pres">
      <dgm:prSet presAssocID="{4AB60447-01ED-40C9-A416-468940621F46}" presName="composite" presStyleCnt="0"/>
      <dgm:spPr/>
    </dgm:pt>
    <dgm:pt modelId="{F68D65F6-2834-468A-B3C9-BA4A89415F00}" type="pres">
      <dgm:prSet presAssocID="{4AB60447-01ED-40C9-A416-468940621F46}" presName="parTx" presStyleLbl="alignNode1" presStyleIdx="3" presStyleCnt="4">
        <dgm:presLayoutVars>
          <dgm:chMax val="0"/>
          <dgm:chPref val="0"/>
        </dgm:presLayoutVars>
      </dgm:prSet>
      <dgm:spPr/>
    </dgm:pt>
    <dgm:pt modelId="{C8FF3A22-89F6-4265-9A8D-6922C4BE05F0}" type="pres">
      <dgm:prSet presAssocID="{4AB60447-01ED-40C9-A416-468940621F46}" presName="desTx" presStyleLbl="alignAccFollowNode1" presStyleIdx="3" presStyleCnt="4">
        <dgm:presLayoutVars/>
      </dgm:prSet>
      <dgm:spPr/>
    </dgm:pt>
  </dgm:ptLst>
  <dgm:cxnLst>
    <dgm:cxn modelId="{C314B002-8897-4C37-8897-DDD98855129A}" srcId="{9A3AE6D3-1F69-4EE0-9745-C1DD58EC888D}" destId="{E9D3B435-F49F-4545-937B-E8903B1DE754}" srcOrd="0" destOrd="0" parTransId="{E645CF0B-674C-4A91-838D-AD1B7CF80626}" sibTransId="{B40C80EC-075B-471A-B7D0-8C552AF69454}"/>
    <dgm:cxn modelId="{B0D3D109-6C74-4411-9B11-2B772D732C36}" srcId="{4AB60447-01ED-40C9-A416-468940621F46}" destId="{B5FFD1EB-AB3B-4120-9C30-1FC4F0499C4F}" srcOrd="3" destOrd="0" parTransId="{F359968F-710F-4FDF-BF7B-22EBA8DB235E}" sibTransId="{37F60C99-6890-41BE-8859-66CFA5F48B5F}"/>
    <dgm:cxn modelId="{8B52AB0B-7139-43E8-9421-76305C8ECB9D}" type="presOf" srcId="{9A3AE6D3-1F69-4EE0-9745-C1DD58EC888D}" destId="{2D012DBC-9C42-4CE2-9FA9-A0DAA872FF83}" srcOrd="0" destOrd="0" presId="urn:microsoft.com/office/officeart/2016/7/layout/ChevronBlockProcess"/>
    <dgm:cxn modelId="{44F82416-E44B-43CE-9928-03F19DF4D53F}" srcId="{147EA50F-2AC0-443B-A031-6BFE0C5D2654}" destId="{2ABBFC8E-C87C-438C-878C-E77383B2C46D}" srcOrd="1" destOrd="0" parTransId="{10B31B1A-31F5-477D-8F07-0F6C88D8B492}" sibTransId="{E24639D0-962E-4667-B0D0-426C76D2A8C2}"/>
    <dgm:cxn modelId="{7CCE3A21-6D9E-49A1-A393-8AB580F68B8D}" srcId="{7DDA9668-D603-4E8F-B5A8-2C82A77D473A}" destId="{53C7077A-707E-4CD5-90DE-C110DA0E8365}" srcOrd="1" destOrd="0" parTransId="{4146CB1F-F543-4975-A7AA-7FEBD47F3008}" sibTransId="{63A8425D-1789-4C1C-9B99-5581196CA1B3}"/>
    <dgm:cxn modelId="{46510229-6C6C-485B-B299-B56301064855}" type="presOf" srcId="{2ABBFC8E-C87C-438C-878C-E77383B2C46D}" destId="{77C986B7-0775-4458-A022-83C617EEE84C}" srcOrd="0" destOrd="1" presId="urn:microsoft.com/office/officeart/2016/7/layout/ChevronBlockProcess"/>
    <dgm:cxn modelId="{5A58712D-6064-4230-BD9D-F3AB91E6EC9B}" srcId="{5CFDCB31-C828-44BD-8343-88E2E53779A6}" destId="{147EA50F-2AC0-443B-A031-6BFE0C5D2654}" srcOrd="0" destOrd="0" parTransId="{E1E4A523-6A35-4F7F-828E-7F7E4D66EFF0}" sibTransId="{3BDCD7BF-C386-4280-99C2-265ED57DED15}"/>
    <dgm:cxn modelId="{A2D0702E-2A3D-4F24-85B4-A2DCE6D45FAB}" srcId="{5CFDCB31-C828-44BD-8343-88E2E53779A6}" destId="{7DDA9668-D603-4E8F-B5A8-2C82A77D473A}" srcOrd="1" destOrd="0" parTransId="{2755BDC9-DC8B-49EB-BA56-63ACF042B01B}" sibTransId="{854AFF3D-F4F7-44D6-BB4A-702FE454926D}"/>
    <dgm:cxn modelId="{7FC4C42F-4898-4C5B-974E-C2665BE1FB98}" srcId="{9A3AE6D3-1F69-4EE0-9745-C1DD58EC888D}" destId="{C9488989-68D0-41A7-9E3D-8BF4EC62CF61}" srcOrd="1" destOrd="0" parTransId="{56B141FA-914D-45F2-A2F7-4874EEEEACA8}" sibTransId="{B54BD301-546D-4857-BD18-FA83F8BC94E3}"/>
    <dgm:cxn modelId="{EA15C440-5677-4A61-8ECE-42D071A60745}" type="presOf" srcId="{147EA50F-2AC0-443B-A031-6BFE0C5D2654}" destId="{496AE223-9563-4A08-AFD5-156B2C132AEE}" srcOrd="0" destOrd="0" presId="urn:microsoft.com/office/officeart/2016/7/layout/ChevronBlockProcess"/>
    <dgm:cxn modelId="{61DFD440-5641-41FB-A67B-E3EF62968808}" type="presOf" srcId="{229E34B8-7201-4DB6-94D3-45DE36EBE0B4}" destId="{77C986B7-0775-4458-A022-83C617EEE84C}" srcOrd="0" destOrd="2" presId="urn:microsoft.com/office/officeart/2016/7/layout/ChevronBlockProcess"/>
    <dgm:cxn modelId="{18990E5D-D625-435F-B08A-4583B434B2CF}" type="presOf" srcId="{02B89D5A-F4EE-4D30-B7DA-671DEC25E2C2}" destId="{72AF9307-BEBB-4BE3-914B-67F5A9B3D05B}" srcOrd="0" destOrd="2" presId="urn:microsoft.com/office/officeart/2016/7/layout/ChevronBlockProcess"/>
    <dgm:cxn modelId="{32F68842-BDC2-422D-B8EB-5EFFC1733D6A}" srcId="{147EA50F-2AC0-443B-A031-6BFE0C5D2654}" destId="{472E2A64-5117-4B68-B0FE-7689471D2D98}" srcOrd="0" destOrd="0" parTransId="{14F15D6B-6458-4EA0-9423-60531613C03F}" sibTransId="{43D427DB-C40B-4938-B753-5F21F133DF41}"/>
    <dgm:cxn modelId="{AEDF9E62-EABE-40DC-A982-611304BAB45F}" type="presOf" srcId="{53C7077A-707E-4CD5-90DE-C110DA0E8365}" destId="{2435C812-0F2D-4B8E-BF42-0799C091EC36}" srcOrd="0" destOrd="1" presId="urn:microsoft.com/office/officeart/2016/7/layout/ChevronBlockProcess"/>
    <dgm:cxn modelId="{AC0BA26E-073E-46FC-AC71-F03CCFCCC2DA}" srcId="{4AB60447-01ED-40C9-A416-468940621F46}" destId="{370804F0-C5E7-4374-ACE7-6E76C16C6AA0}" srcOrd="0" destOrd="0" parTransId="{F4A08BD2-F496-4F36-977A-30CFB18C0807}" sibTransId="{769F7200-B9C4-40EC-B203-20D051BD96B9}"/>
    <dgm:cxn modelId="{17274251-E0EE-4C3B-A789-6B67653D326B}" type="presOf" srcId="{370804F0-C5E7-4374-ACE7-6E76C16C6AA0}" destId="{C8FF3A22-89F6-4265-9A8D-6922C4BE05F0}" srcOrd="0" destOrd="0" presId="urn:microsoft.com/office/officeart/2016/7/layout/ChevronBlockProcess"/>
    <dgm:cxn modelId="{E2979774-1C0E-477C-B4EA-70ADC89FC0A1}" type="presOf" srcId="{EE1CDF95-6BC9-4D7D-B9FE-464261C96486}" destId="{C8FF3A22-89F6-4265-9A8D-6922C4BE05F0}" srcOrd="0" destOrd="2" presId="urn:microsoft.com/office/officeart/2016/7/layout/ChevronBlockProcess"/>
    <dgm:cxn modelId="{51504A78-E76E-470E-8CF5-51F694F585F4}" type="presOf" srcId="{7DDA9668-D603-4E8F-B5A8-2C82A77D473A}" destId="{5A972CEB-DDA1-4920-BB31-D9ADC6493A16}" srcOrd="0" destOrd="0" presId="urn:microsoft.com/office/officeart/2016/7/layout/ChevronBlockProcess"/>
    <dgm:cxn modelId="{D37AC67D-7638-4430-B102-E5DC5BF99EDE}" srcId="{4AB60447-01ED-40C9-A416-468940621F46}" destId="{EE1CDF95-6BC9-4D7D-B9FE-464261C96486}" srcOrd="2" destOrd="0" parTransId="{3EF9C47C-16B9-4941-A08A-F2A2774DD93D}" sibTransId="{C590D071-9473-44DF-BAFD-A48493021376}"/>
    <dgm:cxn modelId="{7BA79785-FD0D-4911-9839-AB9EBAE28292}" srcId="{5CFDCB31-C828-44BD-8343-88E2E53779A6}" destId="{4AB60447-01ED-40C9-A416-468940621F46}" srcOrd="3" destOrd="0" parTransId="{D025DAFB-70D5-4020-868A-FD4B14ADD2B5}" sibTransId="{CCAAEAC8-0BFB-4066-BD67-C46E82C8C438}"/>
    <dgm:cxn modelId="{452FBA9E-DC10-4B3C-8BDC-D20F02550A81}" srcId="{4AB60447-01ED-40C9-A416-468940621F46}" destId="{54F98FD0-7A4C-4501-B613-38E13696DD47}" srcOrd="1" destOrd="0" parTransId="{1224D888-C720-4E5E-9F22-74FC422E0576}" sibTransId="{E3B1CD9E-DAFB-431C-9BD6-0547F0D024BE}"/>
    <dgm:cxn modelId="{3D7B1C9F-6149-4390-8F40-405EF475C720}" type="presOf" srcId="{B5FFD1EB-AB3B-4120-9C30-1FC4F0499C4F}" destId="{C8FF3A22-89F6-4265-9A8D-6922C4BE05F0}" srcOrd="0" destOrd="3" presId="urn:microsoft.com/office/officeart/2016/7/layout/ChevronBlockProcess"/>
    <dgm:cxn modelId="{D3D7A3A9-FCA4-401F-8E76-1CE87F4BE1CB}" srcId="{9A3AE6D3-1F69-4EE0-9745-C1DD58EC888D}" destId="{02B89D5A-F4EE-4D30-B7DA-671DEC25E2C2}" srcOrd="2" destOrd="0" parTransId="{82BFFB47-4383-497F-94BA-BC3AFAFF32A7}" sibTransId="{7715A9D5-BB47-40EC-9978-1BEC961F6DA1}"/>
    <dgm:cxn modelId="{2CD011C2-A0A4-4056-B0C2-4BB52C25181E}" type="presOf" srcId="{472E2A64-5117-4B68-B0FE-7689471D2D98}" destId="{77C986B7-0775-4458-A022-83C617EEE84C}" srcOrd="0" destOrd="0" presId="urn:microsoft.com/office/officeart/2016/7/layout/ChevronBlockProcess"/>
    <dgm:cxn modelId="{9745DBD7-AD3E-4E26-B518-515A0F2CB0E1}" srcId="{147EA50F-2AC0-443B-A031-6BFE0C5D2654}" destId="{229E34B8-7201-4DB6-94D3-45DE36EBE0B4}" srcOrd="2" destOrd="0" parTransId="{5B379133-B87D-4F46-99F6-C89FC1FFF45C}" sibTransId="{2FE500D7-5F3F-4F53-AE6A-006148E6E850}"/>
    <dgm:cxn modelId="{B23111E0-9B44-404C-B824-6B35F1537300}" type="presOf" srcId="{5CFDCB31-C828-44BD-8343-88E2E53779A6}" destId="{D034B9DE-CC1D-46F4-985D-48F3C056418F}" srcOrd="0" destOrd="0" presId="urn:microsoft.com/office/officeart/2016/7/layout/ChevronBlockProcess"/>
    <dgm:cxn modelId="{6E7E25EB-3767-4EC3-A4BA-3E0895B63E20}" type="presOf" srcId="{54F98FD0-7A4C-4501-B613-38E13696DD47}" destId="{C8FF3A22-89F6-4265-9A8D-6922C4BE05F0}" srcOrd="0" destOrd="1" presId="urn:microsoft.com/office/officeart/2016/7/layout/ChevronBlockProcess"/>
    <dgm:cxn modelId="{C2CBCAEC-D7C0-4E16-955E-2CEDA9C3043B}" srcId="{7DDA9668-D603-4E8F-B5A8-2C82A77D473A}" destId="{AEEE2BA6-5BD3-4F53-BE82-4E1DC3B8A17B}" srcOrd="0" destOrd="0" parTransId="{91ECC70D-D0D5-4E9A-AAC4-368D300EEF1C}" sibTransId="{C40F5585-11AE-4BB6-8DF9-0B2A3157A989}"/>
    <dgm:cxn modelId="{A4EF14EF-093F-4D33-9162-87E71DA4E896}" type="presOf" srcId="{E9D3B435-F49F-4545-937B-E8903B1DE754}" destId="{72AF9307-BEBB-4BE3-914B-67F5A9B3D05B}" srcOrd="0" destOrd="0" presId="urn:microsoft.com/office/officeart/2016/7/layout/ChevronBlockProcess"/>
    <dgm:cxn modelId="{F70075F7-5DC9-43B0-A10E-B55DA7CC16B0}" srcId="{5CFDCB31-C828-44BD-8343-88E2E53779A6}" destId="{9A3AE6D3-1F69-4EE0-9745-C1DD58EC888D}" srcOrd="2" destOrd="0" parTransId="{E2936551-A2DD-4548-8702-51F8E3DC4D9D}" sibTransId="{2CE43CB9-C06A-43FA-B780-9B8A6723BA5B}"/>
    <dgm:cxn modelId="{7B249AFD-F6C5-4D37-917E-4BB773205F0F}" type="presOf" srcId="{AEEE2BA6-5BD3-4F53-BE82-4E1DC3B8A17B}" destId="{2435C812-0F2D-4B8E-BF42-0799C091EC36}" srcOrd="0" destOrd="0" presId="urn:microsoft.com/office/officeart/2016/7/layout/ChevronBlockProcess"/>
    <dgm:cxn modelId="{978ECCFF-71FA-4C96-B3E2-32A79527C397}" type="presOf" srcId="{C9488989-68D0-41A7-9E3D-8BF4EC62CF61}" destId="{72AF9307-BEBB-4BE3-914B-67F5A9B3D05B}" srcOrd="0" destOrd="1" presId="urn:microsoft.com/office/officeart/2016/7/layout/ChevronBlockProcess"/>
    <dgm:cxn modelId="{4435DCFF-814C-41A8-9D18-35B4DC102C19}" type="presOf" srcId="{4AB60447-01ED-40C9-A416-468940621F46}" destId="{F68D65F6-2834-468A-B3C9-BA4A89415F00}" srcOrd="0" destOrd="0" presId="urn:microsoft.com/office/officeart/2016/7/layout/ChevronBlockProcess"/>
    <dgm:cxn modelId="{D4A5EA95-8C59-4AA7-86EB-28E1EB243B4D}" type="presParOf" srcId="{D034B9DE-CC1D-46F4-985D-48F3C056418F}" destId="{982447BD-CD2C-4565-91EC-F04CA9761662}" srcOrd="0" destOrd="0" presId="urn:microsoft.com/office/officeart/2016/7/layout/ChevronBlockProcess"/>
    <dgm:cxn modelId="{7D9B288C-D6A1-4721-A4D5-48407EFA4E7A}" type="presParOf" srcId="{982447BD-CD2C-4565-91EC-F04CA9761662}" destId="{496AE223-9563-4A08-AFD5-156B2C132AEE}" srcOrd="0" destOrd="0" presId="urn:microsoft.com/office/officeart/2016/7/layout/ChevronBlockProcess"/>
    <dgm:cxn modelId="{12FEF587-B159-403C-9102-26B3BE328992}" type="presParOf" srcId="{982447BD-CD2C-4565-91EC-F04CA9761662}" destId="{77C986B7-0775-4458-A022-83C617EEE84C}" srcOrd="1" destOrd="0" presId="urn:microsoft.com/office/officeart/2016/7/layout/ChevronBlockProcess"/>
    <dgm:cxn modelId="{646C156A-2F87-46D8-81BE-F1883B59E246}" type="presParOf" srcId="{D034B9DE-CC1D-46F4-985D-48F3C056418F}" destId="{180A260C-72E2-47FC-8A16-1C45B17499B5}" srcOrd="1" destOrd="0" presId="urn:microsoft.com/office/officeart/2016/7/layout/ChevronBlockProcess"/>
    <dgm:cxn modelId="{D598604B-7C70-4997-8598-266B18F8E973}" type="presParOf" srcId="{D034B9DE-CC1D-46F4-985D-48F3C056418F}" destId="{219409CA-F19D-4F00-B39F-ADC0739841FE}" srcOrd="2" destOrd="0" presId="urn:microsoft.com/office/officeart/2016/7/layout/ChevronBlockProcess"/>
    <dgm:cxn modelId="{B809C017-5C47-45C6-95F3-7F59831CB522}" type="presParOf" srcId="{219409CA-F19D-4F00-B39F-ADC0739841FE}" destId="{5A972CEB-DDA1-4920-BB31-D9ADC6493A16}" srcOrd="0" destOrd="0" presId="urn:microsoft.com/office/officeart/2016/7/layout/ChevronBlockProcess"/>
    <dgm:cxn modelId="{479D69D0-1213-42F7-A2A7-E1E874669993}" type="presParOf" srcId="{219409CA-F19D-4F00-B39F-ADC0739841FE}" destId="{2435C812-0F2D-4B8E-BF42-0799C091EC36}" srcOrd="1" destOrd="0" presId="urn:microsoft.com/office/officeart/2016/7/layout/ChevronBlockProcess"/>
    <dgm:cxn modelId="{2E5A3E07-18D2-4B6F-B874-D079927B28C2}" type="presParOf" srcId="{D034B9DE-CC1D-46F4-985D-48F3C056418F}" destId="{84E94642-AD3D-4858-9DA9-E5B8AF49E1DB}" srcOrd="3" destOrd="0" presId="urn:microsoft.com/office/officeart/2016/7/layout/ChevronBlockProcess"/>
    <dgm:cxn modelId="{51E2264E-D0D9-4627-9207-CDE0E16F22E5}" type="presParOf" srcId="{D034B9DE-CC1D-46F4-985D-48F3C056418F}" destId="{B6D551DB-43F8-4603-AB54-06AFA459200D}" srcOrd="4" destOrd="0" presId="urn:microsoft.com/office/officeart/2016/7/layout/ChevronBlockProcess"/>
    <dgm:cxn modelId="{BFBD2C75-BC6E-4FE4-AF07-97ADEE9C32C1}" type="presParOf" srcId="{B6D551DB-43F8-4603-AB54-06AFA459200D}" destId="{2D012DBC-9C42-4CE2-9FA9-A0DAA872FF83}" srcOrd="0" destOrd="0" presId="urn:microsoft.com/office/officeart/2016/7/layout/ChevronBlockProcess"/>
    <dgm:cxn modelId="{0DF0485A-2905-4A92-9FE6-9123650F7536}" type="presParOf" srcId="{B6D551DB-43F8-4603-AB54-06AFA459200D}" destId="{72AF9307-BEBB-4BE3-914B-67F5A9B3D05B}" srcOrd="1" destOrd="0" presId="urn:microsoft.com/office/officeart/2016/7/layout/ChevronBlockProcess"/>
    <dgm:cxn modelId="{0C2F51D7-EE41-4B71-8483-A5D4679667A0}" type="presParOf" srcId="{D034B9DE-CC1D-46F4-985D-48F3C056418F}" destId="{E87DEF83-778D-4C70-974A-1FD0A33CA4F5}" srcOrd="5" destOrd="0" presId="urn:microsoft.com/office/officeart/2016/7/layout/ChevronBlockProcess"/>
    <dgm:cxn modelId="{DA26E3A2-175F-4503-AEAF-15E4842607BC}" type="presParOf" srcId="{D034B9DE-CC1D-46F4-985D-48F3C056418F}" destId="{1D14CB76-9301-4BB0-B0D3-83423BE903DC}" srcOrd="6" destOrd="0" presId="urn:microsoft.com/office/officeart/2016/7/layout/ChevronBlockProcess"/>
    <dgm:cxn modelId="{9736CA0F-77ED-40B5-8771-120FFC91035A}" type="presParOf" srcId="{1D14CB76-9301-4BB0-B0D3-83423BE903DC}" destId="{F68D65F6-2834-468A-B3C9-BA4A89415F00}" srcOrd="0" destOrd="0" presId="urn:microsoft.com/office/officeart/2016/7/layout/ChevronBlockProcess"/>
    <dgm:cxn modelId="{E6D53A99-19D3-4735-9F4A-9857B96FEE3F}" type="presParOf" srcId="{1D14CB76-9301-4BB0-B0D3-83423BE903DC}" destId="{C8FF3A22-89F6-4265-9A8D-6922C4BE05F0}"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5BCD9-5638-4FA9-A6FA-82F7E9F01BAC}" type="doc">
      <dgm:prSet loTypeId="urn:microsoft.com/office/officeart/2005/8/layout/chevronAccent+Icon" loCatId="officeonline" qsTypeId="urn:microsoft.com/office/officeart/2005/8/quickstyle/simple1" qsCatId="simple" csTypeId="urn:microsoft.com/office/officeart/2005/8/colors/accent1_2" csCatId="accent1" phldr="1"/>
      <dgm:spPr/>
    </dgm:pt>
    <dgm:pt modelId="{2945C76B-E80F-4596-9157-1BD8BF59690F}">
      <dgm:prSet phldrT="[Text]" custT="1"/>
      <dgm:spPr>
        <a:noFill/>
        <a:ln>
          <a:noFill/>
        </a:ln>
      </dgm:spPr>
      <dgm:t>
        <a:bodyPr/>
        <a:lstStyle/>
        <a:p>
          <a:r>
            <a:rPr lang="en-US" sz="1400" dirty="0">
              <a:solidFill>
                <a:schemeClr val="bg1"/>
              </a:solidFill>
            </a:rPr>
            <a:t>* Location Scouting</a:t>
          </a:r>
        </a:p>
        <a:p>
          <a:r>
            <a:rPr lang="en-US" sz="1400" dirty="0">
              <a:solidFill>
                <a:schemeClr val="bg1"/>
              </a:solidFill>
            </a:rPr>
            <a:t>* Scheduling </a:t>
          </a:r>
        </a:p>
        <a:p>
          <a:r>
            <a:rPr lang="en-US" sz="1400" dirty="0">
              <a:solidFill>
                <a:schemeClr val="bg1"/>
              </a:solidFill>
            </a:rPr>
            <a:t>* Documentation</a:t>
          </a:r>
        </a:p>
        <a:p>
          <a:r>
            <a:rPr lang="en-US" sz="1400" dirty="0">
              <a:solidFill>
                <a:schemeClr val="bg1"/>
              </a:solidFill>
            </a:rPr>
            <a:t>* Advertising</a:t>
          </a:r>
        </a:p>
        <a:p>
          <a:endParaRPr lang="en-US" sz="800" dirty="0">
            <a:solidFill>
              <a:schemeClr val="bg1"/>
            </a:solidFill>
          </a:endParaRPr>
        </a:p>
      </dgm:t>
    </dgm:pt>
    <dgm:pt modelId="{43B2C3A0-9D46-48FC-9DCF-98DB4AE2C415}" type="parTrans" cxnId="{91E63DFF-8E2F-4EC2-95D8-DE7255BD6140}">
      <dgm:prSet/>
      <dgm:spPr/>
      <dgm:t>
        <a:bodyPr/>
        <a:lstStyle/>
        <a:p>
          <a:endParaRPr lang="en-US"/>
        </a:p>
      </dgm:t>
    </dgm:pt>
    <dgm:pt modelId="{C054ACDA-F4FE-42D5-AB2C-2D0443DC1A06}" type="sibTrans" cxnId="{91E63DFF-8E2F-4EC2-95D8-DE7255BD6140}">
      <dgm:prSet/>
      <dgm:spPr/>
      <dgm:t>
        <a:bodyPr/>
        <a:lstStyle/>
        <a:p>
          <a:endParaRPr lang="en-US"/>
        </a:p>
      </dgm:t>
    </dgm:pt>
    <dgm:pt modelId="{BE4A4FF1-7E14-4F0A-9802-18935858092F}">
      <dgm:prSet phldrT="[Text]" custT="1"/>
      <dgm:spPr>
        <a:noFill/>
        <a:ln>
          <a:noFill/>
        </a:ln>
      </dgm:spPr>
      <dgm:t>
        <a:bodyPr/>
        <a:lstStyle/>
        <a:p>
          <a:pPr algn="l"/>
          <a:r>
            <a:rPr lang="en-US" sz="1600" dirty="0">
              <a:solidFill>
                <a:schemeClr val="bg1"/>
              </a:solidFill>
            </a:rPr>
            <a:t>* Site Setup</a:t>
          </a:r>
        </a:p>
        <a:p>
          <a:pPr algn="l"/>
          <a:r>
            <a:rPr lang="en-US" sz="1600" dirty="0">
              <a:solidFill>
                <a:schemeClr val="bg1"/>
              </a:solidFill>
            </a:rPr>
            <a:t>* Safety Briefings</a:t>
          </a:r>
        </a:p>
        <a:p>
          <a:pPr algn="l"/>
          <a:r>
            <a:rPr lang="en-US" sz="1600" dirty="0">
              <a:solidFill>
                <a:schemeClr val="bg1"/>
              </a:solidFill>
            </a:rPr>
            <a:t>* Collection/Sorting</a:t>
          </a:r>
        </a:p>
        <a:p>
          <a:pPr algn="l"/>
          <a:r>
            <a:rPr lang="en-US" sz="1600" dirty="0">
              <a:solidFill>
                <a:schemeClr val="bg1"/>
              </a:solidFill>
            </a:rPr>
            <a:t>* Teardown</a:t>
          </a:r>
        </a:p>
        <a:p>
          <a:pPr algn="l"/>
          <a:r>
            <a:rPr lang="en-US" sz="1600" dirty="0">
              <a:solidFill>
                <a:schemeClr val="bg1"/>
              </a:solidFill>
            </a:rPr>
            <a:t>* Waste Removal</a:t>
          </a:r>
        </a:p>
      </dgm:t>
    </dgm:pt>
    <dgm:pt modelId="{B55F39E3-60F4-4A94-A492-15277DA9FD67}" type="parTrans" cxnId="{1C4BA863-72CE-4813-A66F-C0A46BA6415D}">
      <dgm:prSet/>
      <dgm:spPr/>
      <dgm:t>
        <a:bodyPr/>
        <a:lstStyle/>
        <a:p>
          <a:endParaRPr lang="en-US"/>
        </a:p>
      </dgm:t>
    </dgm:pt>
    <dgm:pt modelId="{11E818D2-C6AB-4BA7-8B7B-6C2B1D9E33DD}" type="sibTrans" cxnId="{1C4BA863-72CE-4813-A66F-C0A46BA6415D}">
      <dgm:prSet/>
      <dgm:spPr/>
      <dgm:t>
        <a:bodyPr/>
        <a:lstStyle/>
        <a:p>
          <a:endParaRPr lang="en-US"/>
        </a:p>
      </dgm:t>
    </dgm:pt>
    <dgm:pt modelId="{96CBB72F-4F1B-429E-B9C2-1F7A72C7DD99}">
      <dgm:prSet phldrT="[Text]" custT="1"/>
      <dgm:spPr>
        <a:noFill/>
        <a:ln>
          <a:noFill/>
        </a:ln>
      </dgm:spPr>
      <dgm:t>
        <a:bodyPr/>
        <a:lstStyle/>
        <a:p>
          <a:pPr algn="l"/>
          <a:r>
            <a:rPr lang="en-US" sz="1600" dirty="0">
              <a:solidFill>
                <a:schemeClr val="bg1"/>
              </a:solidFill>
            </a:rPr>
            <a:t>* Waste Summary</a:t>
          </a:r>
        </a:p>
        <a:p>
          <a:pPr algn="l"/>
          <a:r>
            <a:rPr lang="en-US" sz="1600" dirty="0">
              <a:solidFill>
                <a:schemeClr val="bg1"/>
              </a:solidFill>
            </a:rPr>
            <a:t>* CUPA Submittal</a:t>
          </a:r>
        </a:p>
        <a:p>
          <a:pPr algn="l"/>
          <a:r>
            <a:rPr lang="en-US" sz="1600" dirty="0">
              <a:solidFill>
                <a:schemeClr val="bg1"/>
              </a:solidFill>
            </a:rPr>
            <a:t>* Invoice Review</a:t>
          </a:r>
        </a:p>
        <a:p>
          <a:pPr algn="l"/>
          <a:r>
            <a:rPr lang="en-US" sz="1600" dirty="0">
              <a:solidFill>
                <a:schemeClr val="bg1"/>
              </a:solidFill>
            </a:rPr>
            <a:t>* Form 303</a:t>
          </a:r>
        </a:p>
      </dgm:t>
    </dgm:pt>
    <dgm:pt modelId="{1741ED94-E832-4656-8363-D3DCF2F765B7}" type="parTrans" cxnId="{8A52BD3B-095A-4C93-96FF-01E6A50D6C4C}">
      <dgm:prSet/>
      <dgm:spPr/>
      <dgm:t>
        <a:bodyPr/>
        <a:lstStyle/>
        <a:p>
          <a:endParaRPr lang="en-US"/>
        </a:p>
      </dgm:t>
    </dgm:pt>
    <dgm:pt modelId="{102C0E01-6EB0-4830-99D9-7D28271239F4}" type="sibTrans" cxnId="{8A52BD3B-095A-4C93-96FF-01E6A50D6C4C}">
      <dgm:prSet/>
      <dgm:spPr/>
      <dgm:t>
        <a:bodyPr/>
        <a:lstStyle/>
        <a:p>
          <a:endParaRPr lang="en-US"/>
        </a:p>
      </dgm:t>
    </dgm:pt>
    <dgm:pt modelId="{2A7DDCAE-E837-4118-A04F-238E83FC7A6D}">
      <dgm:prSet/>
      <dgm:spPr>
        <a:noFill/>
        <a:ln>
          <a:noFill/>
        </a:ln>
      </dgm:spPr>
      <dgm:t>
        <a:bodyPr/>
        <a:lstStyle/>
        <a:p>
          <a:endParaRPr lang="en-US" sz="800" dirty="0">
            <a:solidFill>
              <a:schemeClr val="bg1"/>
            </a:solidFill>
          </a:endParaRPr>
        </a:p>
      </dgm:t>
    </dgm:pt>
    <dgm:pt modelId="{0B443969-6605-47FB-9ACE-A9015B1073EF}" type="parTrans" cxnId="{1DE6EEC4-61F1-42B8-B7CC-CCEA87902B5A}">
      <dgm:prSet/>
      <dgm:spPr/>
      <dgm:t>
        <a:bodyPr/>
        <a:lstStyle/>
        <a:p>
          <a:endParaRPr lang="en-US"/>
        </a:p>
      </dgm:t>
    </dgm:pt>
    <dgm:pt modelId="{FEB1DD5E-4252-40D4-A7C4-24837B93E888}" type="sibTrans" cxnId="{1DE6EEC4-61F1-42B8-B7CC-CCEA87902B5A}">
      <dgm:prSet/>
      <dgm:spPr/>
      <dgm:t>
        <a:bodyPr/>
        <a:lstStyle/>
        <a:p>
          <a:endParaRPr lang="en-US"/>
        </a:p>
      </dgm:t>
    </dgm:pt>
    <dgm:pt modelId="{2FB8905D-5697-4D7B-913F-FB71347EDC20}" type="pres">
      <dgm:prSet presAssocID="{8E45BCD9-5638-4FA9-A6FA-82F7E9F01BAC}" presName="Name0" presStyleCnt="0">
        <dgm:presLayoutVars>
          <dgm:dir/>
          <dgm:resizeHandles val="exact"/>
        </dgm:presLayoutVars>
      </dgm:prSet>
      <dgm:spPr/>
    </dgm:pt>
    <dgm:pt modelId="{1F5E68A1-C7FA-4BDA-8D0D-8B59F124C4AF}" type="pres">
      <dgm:prSet presAssocID="{2945C76B-E80F-4596-9157-1BD8BF59690F}" presName="composite" presStyleCnt="0"/>
      <dgm:spPr/>
    </dgm:pt>
    <dgm:pt modelId="{DFA7DC82-E6DE-459F-B238-4EF013ABFAA4}" type="pres">
      <dgm:prSet presAssocID="{2945C76B-E80F-4596-9157-1BD8BF59690F}" presName="bgChev" presStyleLbl="node1" presStyleIdx="0" presStyleCnt="3" custScaleX="144828" custScaleY="212664" custLinFactNeighborX="-140" custLinFactNeighborY="3361"/>
      <dgm:spPr>
        <a:gradFill rotWithShape="0">
          <a:gsLst>
            <a:gs pos="16000">
              <a:srgbClr val="0083BF"/>
            </a:gs>
            <a:gs pos="99000">
              <a:schemeClr val="accent1">
                <a:lumMod val="45000"/>
                <a:lumOff val="55000"/>
              </a:schemeClr>
            </a:gs>
            <a:gs pos="95000">
              <a:schemeClr val="accent1">
                <a:lumMod val="30000"/>
                <a:lumOff val="70000"/>
              </a:schemeClr>
            </a:gs>
          </a:gsLst>
          <a:lin ang="5400000" scaled="1"/>
        </a:gradFill>
      </dgm:spPr>
    </dgm:pt>
    <dgm:pt modelId="{0560D357-30B6-45E0-B514-A845C0CA4504}" type="pres">
      <dgm:prSet presAssocID="{2945C76B-E80F-4596-9157-1BD8BF59690F}" presName="txNode" presStyleLbl="fgAcc1" presStyleIdx="0" presStyleCnt="3" custScaleX="126837" custScaleY="190151" custLinFactNeighborX="-12978" custLinFactNeighborY="-26004">
        <dgm:presLayoutVars>
          <dgm:bulletEnabled val="1"/>
        </dgm:presLayoutVars>
      </dgm:prSet>
      <dgm:spPr/>
    </dgm:pt>
    <dgm:pt modelId="{5CCA462A-EFFF-45F5-9C69-45BB76F3A1AA}" type="pres">
      <dgm:prSet presAssocID="{C054ACDA-F4FE-42D5-AB2C-2D0443DC1A06}" presName="compositeSpace" presStyleCnt="0"/>
      <dgm:spPr/>
    </dgm:pt>
    <dgm:pt modelId="{55F4F65A-0D96-4AA7-B793-6F20511A52DE}" type="pres">
      <dgm:prSet presAssocID="{BE4A4FF1-7E14-4F0A-9802-18935858092F}" presName="composite" presStyleCnt="0"/>
      <dgm:spPr/>
    </dgm:pt>
    <dgm:pt modelId="{1C6FEA44-5688-4A59-83CB-4AD40BDCE7EC}" type="pres">
      <dgm:prSet presAssocID="{BE4A4FF1-7E14-4F0A-9802-18935858092F}" presName="bgChev" presStyleLbl="node1" presStyleIdx="1" presStyleCnt="3" custScaleX="161420" custScaleY="217103"/>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pt>
    <dgm:pt modelId="{47381B6D-88C6-47CF-BE68-41EBBC8763EA}" type="pres">
      <dgm:prSet presAssocID="{BE4A4FF1-7E14-4F0A-9802-18935858092F}" presName="txNode" presStyleLbl="fgAcc1" presStyleIdx="1" presStyleCnt="3" custScaleX="129743" custScaleY="195207" custLinFactNeighborX="-22518" custLinFactNeighborY="-25031">
        <dgm:presLayoutVars>
          <dgm:bulletEnabled val="1"/>
        </dgm:presLayoutVars>
      </dgm:prSet>
      <dgm:spPr/>
    </dgm:pt>
    <dgm:pt modelId="{72EAFD8F-5E7C-4ADA-B52D-28126C48FA9C}" type="pres">
      <dgm:prSet presAssocID="{11E818D2-C6AB-4BA7-8B7B-6C2B1D9E33DD}" presName="compositeSpace" presStyleCnt="0"/>
      <dgm:spPr/>
    </dgm:pt>
    <dgm:pt modelId="{92D6AF1D-E1F8-4C1E-B73B-382380BD73E4}" type="pres">
      <dgm:prSet presAssocID="{96CBB72F-4F1B-429E-B9C2-1F7A72C7DD99}" presName="composite" presStyleCnt="0"/>
      <dgm:spPr/>
    </dgm:pt>
    <dgm:pt modelId="{8922B379-4640-446C-98B2-C9E88BDAE2FC}" type="pres">
      <dgm:prSet presAssocID="{96CBB72F-4F1B-429E-B9C2-1F7A72C7DD99}" presName="bgChev" presStyleLbl="node1" presStyleIdx="2" presStyleCnt="3" custScaleX="141424" custScaleY="216959" custLinFactNeighborX="154" custLinFactNeighborY="-8650"/>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dgm:spPr>
    </dgm:pt>
    <dgm:pt modelId="{1F617DA5-3894-4478-A637-A229BF6AA9BB}" type="pres">
      <dgm:prSet presAssocID="{96CBB72F-4F1B-429E-B9C2-1F7A72C7DD99}" presName="txNode" presStyleLbl="fgAcc1" presStyleIdx="2" presStyleCnt="3" custScaleX="116597" custScaleY="150743" custLinFactNeighborX="-12646" custLinFactNeighborY="-39329">
        <dgm:presLayoutVars>
          <dgm:bulletEnabled val="1"/>
        </dgm:presLayoutVars>
      </dgm:prSet>
      <dgm:spPr/>
    </dgm:pt>
  </dgm:ptLst>
  <dgm:cxnLst>
    <dgm:cxn modelId="{C4F6A102-D942-407B-BFE9-F82CDF8A098D}" type="presOf" srcId="{2945C76B-E80F-4596-9157-1BD8BF59690F}" destId="{0560D357-30B6-45E0-B514-A845C0CA4504}" srcOrd="0" destOrd="0" presId="urn:microsoft.com/office/officeart/2005/8/layout/chevronAccent+Icon"/>
    <dgm:cxn modelId="{F2BED615-A24B-4FBF-9EAB-FBC976A9F299}" type="presOf" srcId="{96CBB72F-4F1B-429E-B9C2-1F7A72C7DD99}" destId="{1F617DA5-3894-4478-A637-A229BF6AA9BB}" srcOrd="0" destOrd="0" presId="urn:microsoft.com/office/officeart/2005/8/layout/chevronAccent+Icon"/>
    <dgm:cxn modelId="{4008692E-1F5D-49B7-8877-CA887588D45A}" type="presOf" srcId="{2A7DDCAE-E837-4118-A04F-238E83FC7A6D}" destId="{0560D357-30B6-45E0-B514-A845C0CA4504}" srcOrd="0" destOrd="1" presId="urn:microsoft.com/office/officeart/2005/8/layout/chevronAccent+Icon"/>
    <dgm:cxn modelId="{8A52BD3B-095A-4C93-96FF-01E6A50D6C4C}" srcId="{8E45BCD9-5638-4FA9-A6FA-82F7E9F01BAC}" destId="{96CBB72F-4F1B-429E-B9C2-1F7A72C7DD99}" srcOrd="2" destOrd="0" parTransId="{1741ED94-E832-4656-8363-D3DCF2F765B7}" sibTransId="{102C0E01-6EB0-4830-99D9-7D28271239F4}"/>
    <dgm:cxn modelId="{3BF0A360-1B68-4B4E-A2D6-F059BCE973B8}" type="presOf" srcId="{BE4A4FF1-7E14-4F0A-9802-18935858092F}" destId="{47381B6D-88C6-47CF-BE68-41EBBC8763EA}" srcOrd="0" destOrd="0" presId="urn:microsoft.com/office/officeart/2005/8/layout/chevronAccent+Icon"/>
    <dgm:cxn modelId="{1C4BA863-72CE-4813-A66F-C0A46BA6415D}" srcId="{8E45BCD9-5638-4FA9-A6FA-82F7E9F01BAC}" destId="{BE4A4FF1-7E14-4F0A-9802-18935858092F}" srcOrd="1" destOrd="0" parTransId="{B55F39E3-60F4-4A94-A492-15277DA9FD67}" sibTransId="{11E818D2-C6AB-4BA7-8B7B-6C2B1D9E33DD}"/>
    <dgm:cxn modelId="{1DE6EEC4-61F1-42B8-B7CC-CCEA87902B5A}" srcId="{2945C76B-E80F-4596-9157-1BD8BF59690F}" destId="{2A7DDCAE-E837-4118-A04F-238E83FC7A6D}" srcOrd="0" destOrd="0" parTransId="{0B443969-6605-47FB-9ACE-A9015B1073EF}" sibTransId="{FEB1DD5E-4252-40D4-A7C4-24837B93E888}"/>
    <dgm:cxn modelId="{2CBD06EB-B72D-4618-A1DF-30AF5AE2DD2F}" type="presOf" srcId="{8E45BCD9-5638-4FA9-A6FA-82F7E9F01BAC}" destId="{2FB8905D-5697-4D7B-913F-FB71347EDC20}" srcOrd="0" destOrd="0" presId="urn:microsoft.com/office/officeart/2005/8/layout/chevronAccent+Icon"/>
    <dgm:cxn modelId="{91E63DFF-8E2F-4EC2-95D8-DE7255BD6140}" srcId="{8E45BCD9-5638-4FA9-A6FA-82F7E9F01BAC}" destId="{2945C76B-E80F-4596-9157-1BD8BF59690F}" srcOrd="0" destOrd="0" parTransId="{43B2C3A0-9D46-48FC-9DCF-98DB4AE2C415}" sibTransId="{C054ACDA-F4FE-42D5-AB2C-2D0443DC1A06}"/>
    <dgm:cxn modelId="{146A0706-6C08-4817-AC3D-697135390C55}" type="presParOf" srcId="{2FB8905D-5697-4D7B-913F-FB71347EDC20}" destId="{1F5E68A1-C7FA-4BDA-8D0D-8B59F124C4AF}" srcOrd="0" destOrd="0" presId="urn:microsoft.com/office/officeart/2005/8/layout/chevronAccent+Icon"/>
    <dgm:cxn modelId="{41452AD3-6159-4D55-8865-26A9B92FF7D9}" type="presParOf" srcId="{1F5E68A1-C7FA-4BDA-8D0D-8B59F124C4AF}" destId="{DFA7DC82-E6DE-459F-B238-4EF013ABFAA4}" srcOrd="0" destOrd="0" presId="urn:microsoft.com/office/officeart/2005/8/layout/chevronAccent+Icon"/>
    <dgm:cxn modelId="{7C13F3B1-B259-4D59-8488-D822C1C20DFB}" type="presParOf" srcId="{1F5E68A1-C7FA-4BDA-8D0D-8B59F124C4AF}" destId="{0560D357-30B6-45E0-B514-A845C0CA4504}" srcOrd="1" destOrd="0" presId="urn:microsoft.com/office/officeart/2005/8/layout/chevronAccent+Icon"/>
    <dgm:cxn modelId="{BBF83CB0-CB18-4C29-AD8E-1FD3CAFE64DE}" type="presParOf" srcId="{2FB8905D-5697-4D7B-913F-FB71347EDC20}" destId="{5CCA462A-EFFF-45F5-9C69-45BB76F3A1AA}" srcOrd="1" destOrd="0" presId="urn:microsoft.com/office/officeart/2005/8/layout/chevronAccent+Icon"/>
    <dgm:cxn modelId="{23E614F1-AF01-4388-B66E-0A6DFF605C76}" type="presParOf" srcId="{2FB8905D-5697-4D7B-913F-FB71347EDC20}" destId="{55F4F65A-0D96-4AA7-B793-6F20511A52DE}" srcOrd="2" destOrd="0" presId="urn:microsoft.com/office/officeart/2005/8/layout/chevronAccent+Icon"/>
    <dgm:cxn modelId="{9734F2D8-32E4-4FDD-8C8B-188DBCB44533}" type="presParOf" srcId="{55F4F65A-0D96-4AA7-B793-6F20511A52DE}" destId="{1C6FEA44-5688-4A59-83CB-4AD40BDCE7EC}" srcOrd="0" destOrd="0" presId="urn:microsoft.com/office/officeart/2005/8/layout/chevronAccent+Icon"/>
    <dgm:cxn modelId="{3EABCFFB-5431-431C-8C46-839D0677E062}" type="presParOf" srcId="{55F4F65A-0D96-4AA7-B793-6F20511A52DE}" destId="{47381B6D-88C6-47CF-BE68-41EBBC8763EA}" srcOrd="1" destOrd="0" presId="urn:microsoft.com/office/officeart/2005/8/layout/chevronAccent+Icon"/>
    <dgm:cxn modelId="{A7F85340-ADD2-4B7F-BF5A-5359215EC8D7}" type="presParOf" srcId="{2FB8905D-5697-4D7B-913F-FB71347EDC20}" destId="{72EAFD8F-5E7C-4ADA-B52D-28126C48FA9C}" srcOrd="3" destOrd="0" presId="urn:microsoft.com/office/officeart/2005/8/layout/chevronAccent+Icon"/>
    <dgm:cxn modelId="{621189C2-E392-41CD-8F50-B771337DAEA4}" type="presParOf" srcId="{2FB8905D-5697-4D7B-913F-FB71347EDC20}" destId="{92D6AF1D-E1F8-4C1E-B73B-382380BD73E4}" srcOrd="4" destOrd="0" presId="urn:microsoft.com/office/officeart/2005/8/layout/chevronAccent+Icon"/>
    <dgm:cxn modelId="{EC60CB90-ECEA-47E2-B60B-F4CF84E81553}" type="presParOf" srcId="{92D6AF1D-E1F8-4C1E-B73B-382380BD73E4}" destId="{8922B379-4640-446C-98B2-C9E88BDAE2FC}" srcOrd="0" destOrd="0" presId="urn:microsoft.com/office/officeart/2005/8/layout/chevronAccent+Icon"/>
    <dgm:cxn modelId="{D186D68B-E99F-406B-BED0-80118B790348}" type="presParOf" srcId="{92D6AF1D-E1F8-4C1E-B73B-382380BD73E4}" destId="{1F617DA5-3894-4478-A637-A229BF6AA9BB}"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AE223-9563-4A08-AFD5-156B2C132AEE}">
      <dsp:nvSpPr>
        <dsp:cNvPr id="0" name=""/>
        <dsp:cNvSpPr/>
      </dsp:nvSpPr>
      <dsp:spPr>
        <a:xfrm>
          <a:off x="5716" y="169200"/>
          <a:ext cx="2181434" cy="654430"/>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804" tIns="80804" rIns="80804" bIns="80804" numCol="1" spcCol="1270" anchor="ctr" anchorCtr="0">
          <a:noAutofit/>
        </a:bodyPr>
        <a:lstStyle/>
        <a:p>
          <a:pPr marL="0" lvl="0" indent="0" algn="ctr" defTabSz="889000">
            <a:lnSpc>
              <a:spcPct val="90000"/>
            </a:lnSpc>
            <a:spcBef>
              <a:spcPct val="0"/>
            </a:spcBef>
            <a:spcAft>
              <a:spcPct val="35000"/>
            </a:spcAft>
            <a:buNone/>
          </a:pPr>
          <a:r>
            <a:rPr lang="en-US" sz="2000" kern="1200" dirty="0"/>
            <a:t>LACPW</a:t>
          </a:r>
          <a:endParaRPr lang="en-US" sz="2400" kern="1200" dirty="0"/>
        </a:p>
      </dsp:txBody>
      <dsp:txXfrm>
        <a:off x="202045" y="169200"/>
        <a:ext cx="1788776" cy="654430"/>
      </dsp:txXfrm>
    </dsp:sp>
    <dsp:sp modelId="{77C986B7-0775-4458-A022-83C617EEE84C}">
      <dsp:nvSpPr>
        <dsp:cNvPr id="0" name=""/>
        <dsp:cNvSpPr/>
      </dsp:nvSpPr>
      <dsp:spPr>
        <a:xfrm>
          <a:off x="5716" y="823630"/>
          <a:ext cx="1985105" cy="21704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867" tIns="156867" rIns="156867" bIns="313735" numCol="1" spcCol="1270" anchor="t" anchorCtr="0">
          <a:noAutofit/>
        </a:bodyPr>
        <a:lstStyle/>
        <a:p>
          <a:pPr marL="0" lvl="0" indent="0" algn="l" defTabSz="711200">
            <a:lnSpc>
              <a:spcPct val="90000"/>
            </a:lnSpc>
            <a:spcBef>
              <a:spcPct val="0"/>
            </a:spcBef>
            <a:spcAft>
              <a:spcPct val="35000"/>
            </a:spcAft>
            <a:buNone/>
          </a:pPr>
          <a:r>
            <a:rPr lang="en-US" altLang="en-US" sz="1600" kern="1200" dirty="0"/>
            <a:t>Manage the Program</a:t>
          </a:r>
        </a:p>
        <a:p>
          <a:pPr marL="0" lvl="0" indent="0" algn="l" defTabSz="711200">
            <a:lnSpc>
              <a:spcPct val="90000"/>
            </a:lnSpc>
            <a:spcBef>
              <a:spcPct val="0"/>
            </a:spcBef>
            <a:spcAft>
              <a:spcPct val="35000"/>
            </a:spcAft>
            <a:buNone/>
          </a:pPr>
          <a:r>
            <a:rPr lang="en-US" altLang="en-US" sz="1600" kern="1200" dirty="0"/>
            <a:t>- Funding</a:t>
          </a:r>
          <a:endParaRPr lang="en-US" sz="1600" kern="1200" dirty="0"/>
        </a:p>
        <a:p>
          <a:pPr marL="0" lvl="0" indent="0" algn="l" defTabSz="711200">
            <a:lnSpc>
              <a:spcPct val="90000"/>
            </a:lnSpc>
            <a:spcBef>
              <a:spcPct val="0"/>
            </a:spcBef>
            <a:spcAft>
              <a:spcPct val="35000"/>
            </a:spcAft>
            <a:buNone/>
          </a:pPr>
          <a:r>
            <a:rPr lang="en-US" altLang="en-US" sz="1600" kern="1200" dirty="0"/>
            <a:t>- Education</a:t>
          </a:r>
        </a:p>
        <a:p>
          <a:pPr marL="0" lvl="0" indent="0" algn="l" defTabSz="711200">
            <a:lnSpc>
              <a:spcPct val="90000"/>
            </a:lnSpc>
            <a:spcBef>
              <a:spcPct val="0"/>
            </a:spcBef>
            <a:spcAft>
              <a:spcPct val="35000"/>
            </a:spcAft>
            <a:buNone/>
          </a:pPr>
          <a:r>
            <a:rPr lang="en-US" altLang="en-US" sz="1600" kern="1200" dirty="0"/>
            <a:t>- Reporting</a:t>
          </a:r>
        </a:p>
      </dsp:txBody>
      <dsp:txXfrm>
        <a:off x="5716" y="823630"/>
        <a:ext cx="1985105" cy="2170422"/>
      </dsp:txXfrm>
    </dsp:sp>
    <dsp:sp modelId="{5A972CEB-DDA1-4920-BB31-D9ADC6493A16}">
      <dsp:nvSpPr>
        <dsp:cNvPr id="0" name=""/>
        <dsp:cNvSpPr/>
      </dsp:nvSpPr>
      <dsp:spPr>
        <a:xfrm>
          <a:off x="2144110" y="169200"/>
          <a:ext cx="2181434" cy="654430"/>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804" tIns="80804" rIns="80804" bIns="80804" numCol="1" spcCol="1270" anchor="ctr" anchorCtr="0">
          <a:noAutofit/>
        </a:bodyPr>
        <a:lstStyle/>
        <a:p>
          <a:pPr marL="0" lvl="0" indent="0" algn="ctr" defTabSz="889000">
            <a:lnSpc>
              <a:spcPct val="90000"/>
            </a:lnSpc>
            <a:spcBef>
              <a:spcPct val="0"/>
            </a:spcBef>
            <a:spcAft>
              <a:spcPct val="35000"/>
            </a:spcAft>
            <a:buNone/>
          </a:pPr>
          <a:r>
            <a:rPr lang="en-US" sz="2000" kern="1200" dirty="0"/>
            <a:t>LACSD</a:t>
          </a:r>
          <a:endParaRPr lang="en-US" sz="2400" kern="1200" dirty="0"/>
        </a:p>
      </dsp:txBody>
      <dsp:txXfrm>
        <a:off x="2340439" y="169200"/>
        <a:ext cx="1788776" cy="654430"/>
      </dsp:txXfrm>
    </dsp:sp>
    <dsp:sp modelId="{2435C812-0F2D-4B8E-BF42-0799C091EC36}">
      <dsp:nvSpPr>
        <dsp:cNvPr id="0" name=""/>
        <dsp:cNvSpPr/>
      </dsp:nvSpPr>
      <dsp:spPr>
        <a:xfrm>
          <a:off x="2144110" y="823630"/>
          <a:ext cx="1985105" cy="21704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867" tIns="156867" rIns="156867" bIns="313735" numCol="1" spcCol="1270" anchor="t" anchorCtr="0">
          <a:noAutofit/>
        </a:bodyPr>
        <a:lstStyle/>
        <a:p>
          <a:pPr marL="0" lvl="0" indent="0" algn="l" defTabSz="711200">
            <a:lnSpc>
              <a:spcPct val="90000"/>
            </a:lnSpc>
            <a:spcBef>
              <a:spcPct val="0"/>
            </a:spcBef>
            <a:spcAft>
              <a:spcPct val="35000"/>
            </a:spcAft>
            <a:buNone/>
          </a:pPr>
          <a:r>
            <a:rPr lang="en-US" altLang="en-US" sz="1600" kern="1200" dirty="0"/>
            <a:t>Manage the Events</a:t>
          </a:r>
        </a:p>
        <a:p>
          <a:pPr marL="0" lvl="0" indent="0" algn="l" defTabSz="711200">
            <a:lnSpc>
              <a:spcPct val="90000"/>
            </a:lnSpc>
            <a:spcBef>
              <a:spcPct val="0"/>
            </a:spcBef>
            <a:spcAft>
              <a:spcPct val="35000"/>
            </a:spcAft>
            <a:buNone/>
          </a:pPr>
          <a:r>
            <a:rPr lang="en-US" altLang="en-US" sz="1600" kern="1200" dirty="0"/>
            <a:t>- Scheduling</a:t>
          </a:r>
        </a:p>
        <a:p>
          <a:pPr marL="0" lvl="0" indent="0" algn="l" defTabSz="711200">
            <a:lnSpc>
              <a:spcPct val="90000"/>
            </a:lnSpc>
            <a:spcBef>
              <a:spcPct val="0"/>
            </a:spcBef>
            <a:spcAft>
              <a:spcPct val="35000"/>
            </a:spcAft>
            <a:buNone/>
          </a:pPr>
          <a:r>
            <a:rPr lang="en-US" altLang="en-US" sz="1600" kern="1200" dirty="0"/>
            <a:t>- Coordinating</a:t>
          </a:r>
          <a:endParaRPr lang="en-US" sz="1600" kern="1200" dirty="0"/>
        </a:p>
        <a:p>
          <a:pPr marL="0" lvl="0" indent="0" algn="l" defTabSz="711200">
            <a:lnSpc>
              <a:spcPct val="90000"/>
            </a:lnSpc>
            <a:spcBef>
              <a:spcPct val="0"/>
            </a:spcBef>
            <a:spcAft>
              <a:spcPct val="35000"/>
            </a:spcAft>
            <a:buNone/>
          </a:pPr>
          <a:r>
            <a:rPr lang="en-US" altLang="en-US" sz="1600" kern="1200" dirty="0"/>
            <a:t>- Oversee Operations</a:t>
          </a:r>
        </a:p>
        <a:p>
          <a:pPr marL="0" lvl="0" indent="0" algn="l" defTabSz="711200">
            <a:lnSpc>
              <a:spcPct val="90000"/>
            </a:lnSpc>
            <a:spcBef>
              <a:spcPct val="0"/>
            </a:spcBef>
            <a:spcAft>
              <a:spcPct val="35000"/>
            </a:spcAft>
            <a:buNone/>
          </a:pPr>
          <a:r>
            <a:rPr lang="en-US" altLang="en-US" sz="1600" kern="1200" dirty="0"/>
            <a:t>- Advertising</a:t>
          </a:r>
        </a:p>
      </dsp:txBody>
      <dsp:txXfrm>
        <a:off x="2144110" y="823630"/>
        <a:ext cx="1985105" cy="2170422"/>
      </dsp:txXfrm>
    </dsp:sp>
    <dsp:sp modelId="{2D012DBC-9C42-4CE2-9FA9-A0DAA872FF83}">
      <dsp:nvSpPr>
        <dsp:cNvPr id="0" name=""/>
        <dsp:cNvSpPr/>
      </dsp:nvSpPr>
      <dsp:spPr>
        <a:xfrm>
          <a:off x="4282505" y="169200"/>
          <a:ext cx="2181434" cy="654430"/>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804" tIns="80804" rIns="80804" bIns="80804" numCol="1" spcCol="1270" anchor="ctr" anchorCtr="0">
          <a:noAutofit/>
        </a:bodyPr>
        <a:lstStyle/>
        <a:p>
          <a:pPr marL="0" lvl="0" indent="0" algn="ctr" defTabSz="800100">
            <a:lnSpc>
              <a:spcPct val="90000"/>
            </a:lnSpc>
            <a:spcBef>
              <a:spcPct val="0"/>
            </a:spcBef>
            <a:spcAft>
              <a:spcPct val="35000"/>
            </a:spcAft>
            <a:buNone/>
          </a:pPr>
          <a:r>
            <a:rPr lang="en-US" sz="1800" kern="1200" dirty="0"/>
            <a:t>Cities &amp;</a:t>
          </a:r>
        </a:p>
        <a:p>
          <a:pPr marL="0" lvl="0" indent="0" algn="ctr" defTabSz="800100">
            <a:lnSpc>
              <a:spcPct val="90000"/>
            </a:lnSpc>
            <a:spcBef>
              <a:spcPct val="0"/>
            </a:spcBef>
            <a:spcAft>
              <a:spcPct val="35000"/>
            </a:spcAft>
            <a:buNone/>
          </a:pPr>
          <a:r>
            <a:rPr lang="en-US" sz="1800" kern="1200" dirty="0"/>
            <a:t>Site Owners</a:t>
          </a:r>
        </a:p>
      </dsp:txBody>
      <dsp:txXfrm>
        <a:off x="4478834" y="169200"/>
        <a:ext cx="1788776" cy="654430"/>
      </dsp:txXfrm>
    </dsp:sp>
    <dsp:sp modelId="{72AF9307-BEBB-4BE3-914B-67F5A9B3D05B}">
      <dsp:nvSpPr>
        <dsp:cNvPr id="0" name=""/>
        <dsp:cNvSpPr/>
      </dsp:nvSpPr>
      <dsp:spPr>
        <a:xfrm>
          <a:off x="4282505" y="823630"/>
          <a:ext cx="1985105" cy="21704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867" tIns="156867" rIns="156867" bIns="313735" numCol="1" spcCol="1270" anchor="t" anchorCtr="0">
          <a:noAutofit/>
        </a:bodyPr>
        <a:lstStyle/>
        <a:p>
          <a:pPr marL="0" lvl="0" indent="0" algn="l" defTabSz="711200">
            <a:lnSpc>
              <a:spcPct val="90000"/>
            </a:lnSpc>
            <a:spcBef>
              <a:spcPct val="0"/>
            </a:spcBef>
            <a:spcAft>
              <a:spcPct val="35000"/>
            </a:spcAft>
            <a:buNone/>
          </a:pPr>
          <a:r>
            <a:rPr lang="en-US" sz="1600" kern="1200" dirty="0"/>
            <a:t>Host the Events</a:t>
          </a:r>
        </a:p>
        <a:p>
          <a:pPr marL="0" lvl="0" indent="0" algn="l" defTabSz="711200">
            <a:lnSpc>
              <a:spcPct val="90000"/>
            </a:lnSpc>
            <a:spcBef>
              <a:spcPct val="0"/>
            </a:spcBef>
            <a:spcAft>
              <a:spcPct val="35000"/>
            </a:spcAft>
            <a:buNone/>
          </a:pPr>
          <a:r>
            <a:rPr lang="en-US" sz="1600" kern="1200" dirty="0"/>
            <a:t>- Auxiliary Staff</a:t>
          </a:r>
        </a:p>
        <a:p>
          <a:pPr marL="0" lvl="0" indent="0" algn="l" defTabSz="711200">
            <a:lnSpc>
              <a:spcPct val="90000"/>
            </a:lnSpc>
            <a:spcBef>
              <a:spcPct val="0"/>
            </a:spcBef>
            <a:spcAft>
              <a:spcPct val="35000"/>
            </a:spcAft>
            <a:buNone/>
          </a:pPr>
          <a:r>
            <a:rPr lang="en-US" sz="1600" kern="1200" dirty="0"/>
            <a:t>- Outreach</a:t>
          </a:r>
        </a:p>
      </dsp:txBody>
      <dsp:txXfrm>
        <a:off x="4282505" y="823630"/>
        <a:ext cx="1985105" cy="2170422"/>
      </dsp:txXfrm>
    </dsp:sp>
    <dsp:sp modelId="{F68D65F6-2834-468A-B3C9-BA4A89415F00}">
      <dsp:nvSpPr>
        <dsp:cNvPr id="0" name=""/>
        <dsp:cNvSpPr/>
      </dsp:nvSpPr>
      <dsp:spPr>
        <a:xfrm>
          <a:off x="6420899" y="169200"/>
          <a:ext cx="2181434" cy="654430"/>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804" tIns="80804" rIns="80804" bIns="80804" numCol="1" spcCol="1270" anchor="ctr" anchorCtr="0">
          <a:noAutofit/>
        </a:bodyPr>
        <a:lstStyle/>
        <a:p>
          <a:pPr marL="0" lvl="0" indent="0" algn="ctr" defTabSz="889000">
            <a:lnSpc>
              <a:spcPct val="90000"/>
            </a:lnSpc>
            <a:spcBef>
              <a:spcPct val="0"/>
            </a:spcBef>
            <a:spcAft>
              <a:spcPct val="35000"/>
            </a:spcAft>
            <a:buNone/>
          </a:pPr>
          <a:r>
            <a:rPr lang="en-US" sz="2000" kern="1200" dirty="0"/>
            <a:t>Contractors</a:t>
          </a:r>
          <a:endParaRPr lang="en-US" sz="2400" kern="1200" dirty="0"/>
        </a:p>
      </dsp:txBody>
      <dsp:txXfrm>
        <a:off x="6617228" y="169200"/>
        <a:ext cx="1788776" cy="654430"/>
      </dsp:txXfrm>
    </dsp:sp>
    <dsp:sp modelId="{C8FF3A22-89F6-4265-9A8D-6922C4BE05F0}">
      <dsp:nvSpPr>
        <dsp:cNvPr id="0" name=""/>
        <dsp:cNvSpPr/>
      </dsp:nvSpPr>
      <dsp:spPr>
        <a:xfrm>
          <a:off x="6420899" y="823630"/>
          <a:ext cx="1985105" cy="217042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867" tIns="156867" rIns="156867" bIns="313735" numCol="1" spcCol="1270" anchor="t" anchorCtr="0">
          <a:noAutofit/>
        </a:bodyPr>
        <a:lstStyle/>
        <a:p>
          <a:pPr marL="0" lvl="0" indent="0" algn="l" defTabSz="711200">
            <a:lnSpc>
              <a:spcPct val="90000"/>
            </a:lnSpc>
            <a:spcBef>
              <a:spcPct val="0"/>
            </a:spcBef>
            <a:spcAft>
              <a:spcPct val="35000"/>
            </a:spcAft>
            <a:buNone/>
          </a:pPr>
          <a:r>
            <a:rPr lang="en-US" altLang="en-US" sz="1600" kern="1200" dirty="0"/>
            <a:t>Operate the Events</a:t>
          </a:r>
          <a:endParaRPr lang="en-US" sz="1600" kern="1200" dirty="0"/>
        </a:p>
        <a:p>
          <a:pPr marL="0" lvl="0" indent="0" algn="l" defTabSz="711200">
            <a:lnSpc>
              <a:spcPct val="90000"/>
            </a:lnSpc>
            <a:spcBef>
              <a:spcPct val="0"/>
            </a:spcBef>
            <a:spcAft>
              <a:spcPct val="35000"/>
            </a:spcAft>
            <a:buNone/>
          </a:pPr>
          <a:r>
            <a:rPr lang="en-US" altLang="en-US" sz="1600" kern="1200" dirty="0"/>
            <a:t>- Setup/Teardown</a:t>
          </a:r>
        </a:p>
        <a:p>
          <a:pPr marL="0" lvl="0" indent="0" algn="l" defTabSz="711200">
            <a:lnSpc>
              <a:spcPct val="90000"/>
            </a:lnSpc>
            <a:spcBef>
              <a:spcPct val="0"/>
            </a:spcBef>
            <a:spcAft>
              <a:spcPct val="35000"/>
            </a:spcAft>
            <a:buNone/>
          </a:pPr>
          <a:r>
            <a:rPr lang="en-US" altLang="en-US" sz="1600" kern="1200" dirty="0"/>
            <a:t>- Waste Disposal</a:t>
          </a:r>
        </a:p>
        <a:p>
          <a:pPr marL="0" lvl="0" indent="0" algn="l" defTabSz="711200">
            <a:lnSpc>
              <a:spcPct val="90000"/>
            </a:lnSpc>
            <a:spcBef>
              <a:spcPct val="0"/>
            </a:spcBef>
            <a:spcAft>
              <a:spcPct val="35000"/>
            </a:spcAft>
            <a:buNone/>
          </a:pPr>
          <a:r>
            <a:rPr lang="en-US" altLang="en-US" sz="1600" kern="1200" dirty="0"/>
            <a:t>- Form 303 Reporting</a:t>
          </a:r>
        </a:p>
      </dsp:txBody>
      <dsp:txXfrm>
        <a:off x="6420899" y="823630"/>
        <a:ext cx="1985105" cy="2170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7DC82-E6DE-459F-B238-4EF013ABFAA4}">
      <dsp:nvSpPr>
        <dsp:cNvPr id="0" name=""/>
        <dsp:cNvSpPr/>
      </dsp:nvSpPr>
      <dsp:spPr>
        <a:xfrm>
          <a:off x="1" y="948604"/>
          <a:ext cx="2850410" cy="1615608"/>
        </a:xfrm>
        <a:prstGeom prst="chevron">
          <a:avLst>
            <a:gd name="adj" fmla="val 40000"/>
          </a:avLst>
        </a:prstGeom>
        <a:gradFill rotWithShape="0">
          <a:gsLst>
            <a:gs pos="16000">
              <a:srgbClr val="0083BF"/>
            </a:gs>
            <a:gs pos="99000">
              <a:schemeClr val="accent1">
                <a:lumMod val="45000"/>
                <a:lumOff val="55000"/>
              </a:schemeClr>
            </a:gs>
            <a:gs pos="95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0D357-30B6-45E0-B514-A845C0CA4504}">
      <dsp:nvSpPr>
        <dsp:cNvPr id="0" name=""/>
        <dsp:cNvSpPr/>
      </dsp:nvSpPr>
      <dsp:spPr>
        <a:xfrm>
          <a:off x="530026" y="1000959"/>
          <a:ext cx="2108006" cy="144457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 Location Scouting</a:t>
          </a:r>
        </a:p>
        <a:p>
          <a:pPr marL="0" lvl="0" indent="0" algn="l" defTabSz="622300">
            <a:lnSpc>
              <a:spcPct val="90000"/>
            </a:lnSpc>
            <a:spcBef>
              <a:spcPct val="0"/>
            </a:spcBef>
            <a:spcAft>
              <a:spcPct val="35000"/>
            </a:spcAft>
            <a:buNone/>
          </a:pPr>
          <a:r>
            <a:rPr lang="en-US" sz="1400" kern="1200" dirty="0">
              <a:solidFill>
                <a:schemeClr val="bg1"/>
              </a:solidFill>
            </a:rPr>
            <a:t>* Scheduling </a:t>
          </a:r>
        </a:p>
        <a:p>
          <a:pPr marL="0" lvl="0" indent="0" algn="l" defTabSz="622300">
            <a:lnSpc>
              <a:spcPct val="90000"/>
            </a:lnSpc>
            <a:spcBef>
              <a:spcPct val="0"/>
            </a:spcBef>
            <a:spcAft>
              <a:spcPct val="35000"/>
            </a:spcAft>
            <a:buNone/>
          </a:pPr>
          <a:r>
            <a:rPr lang="en-US" sz="1400" kern="1200" dirty="0">
              <a:solidFill>
                <a:schemeClr val="bg1"/>
              </a:solidFill>
            </a:rPr>
            <a:t>* Documentation</a:t>
          </a:r>
        </a:p>
        <a:p>
          <a:pPr marL="0" lvl="0" indent="0" algn="l" defTabSz="622300">
            <a:lnSpc>
              <a:spcPct val="90000"/>
            </a:lnSpc>
            <a:spcBef>
              <a:spcPct val="0"/>
            </a:spcBef>
            <a:spcAft>
              <a:spcPct val="35000"/>
            </a:spcAft>
            <a:buNone/>
          </a:pPr>
          <a:r>
            <a:rPr lang="en-US" sz="1400" kern="1200" dirty="0">
              <a:solidFill>
                <a:schemeClr val="bg1"/>
              </a:solidFill>
            </a:rPr>
            <a:t>* Advertising</a:t>
          </a:r>
        </a:p>
        <a:p>
          <a:pPr marL="0" lvl="0" indent="0" algn="l" defTabSz="622300">
            <a:lnSpc>
              <a:spcPct val="90000"/>
            </a:lnSpc>
            <a:spcBef>
              <a:spcPct val="0"/>
            </a:spcBef>
            <a:spcAft>
              <a:spcPct val="35000"/>
            </a:spcAft>
            <a:buNone/>
          </a:pPr>
          <a:endParaRPr lang="en-US" sz="800" kern="1200" dirty="0">
            <a:solidFill>
              <a:schemeClr val="bg1"/>
            </a:solidFill>
          </a:endParaRPr>
        </a:p>
        <a:p>
          <a:pPr marL="57150" lvl="1" indent="-57150" algn="l" defTabSz="355600">
            <a:lnSpc>
              <a:spcPct val="90000"/>
            </a:lnSpc>
            <a:spcBef>
              <a:spcPct val="0"/>
            </a:spcBef>
            <a:spcAft>
              <a:spcPct val="15000"/>
            </a:spcAft>
            <a:buChar char="•"/>
          </a:pPr>
          <a:endParaRPr lang="en-US" sz="800" kern="1200" dirty="0">
            <a:solidFill>
              <a:schemeClr val="bg1"/>
            </a:solidFill>
          </a:endParaRPr>
        </a:p>
      </dsp:txBody>
      <dsp:txXfrm>
        <a:off x="572336" y="1043269"/>
        <a:ext cx="2023386" cy="1359957"/>
      </dsp:txXfrm>
    </dsp:sp>
    <dsp:sp modelId="{1C6FEA44-5688-4A59-83CB-4AD40BDCE7EC}">
      <dsp:nvSpPr>
        <dsp:cNvPr id="0" name=""/>
        <dsp:cNvSpPr/>
      </dsp:nvSpPr>
      <dsp:spPr>
        <a:xfrm>
          <a:off x="2914955" y="905037"/>
          <a:ext cx="3176963" cy="1649331"/>
        </a:xfrm>
        <a:prstGeom prst="chevron">
          <a:avLst>
            <a:gd name="adj" fmla="val 4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81B6D-88C6-47CF-BE68-41EBBC8763EA}">
      <dsp:nvSpPr>
        <dsp:cNvPr id="0" name=""/>
        <dsp:cNvSpPr/>
      </dsp:nvSpPr>
      <dsp:spPr>
        <a:xfrm>
          <a:off x="3422799" y="987974"/>
          <a:ext cx="2156303" cy="148298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 Site Setup</a:t>
          </a:r>
        </a:p>
        <a:p>
          <a:pPr marL="0" lvl="0" indent="0" algn="l" defTabSz="711200">
            <a:lnSpc>
              <a:spcPct val="90000"/>
            </a:lnSpc>
            <a:spcBef>
              <a:spcPct val="0"/>
            </a:spcBef>
            <a:spcAft>
              <a:spcPct val="35000"/>
            </a:spcAft>
            <a:buNone/>
          </a:pPr>
          <a:r>
            <a:rPr lang="en-US" sz="1600" kern="1200" dirty="0">
              <a:solidFill>
                <a:schemeClr val="bg1"/>
              </a:solidFill>
            </a:rPr>
            <a:t>* Safety Briefings</a:t>
          </a:r>
        </a:p>
        <a:p>
          <a:pPr marL="0" lvl="0" indent="0" algn="l" defTabSz="711200">
            <a:lnSpc>
              <a:spcPct val="90000"/>
            </a:lnSpc>
            <a:spcBef>
              <a:spcPct val="0"/>
            </a:spcBef>
            <a:spcAft>
              <a:spcPct val="35000"/>
            </a:spcAft>
            <a:buNone/>
          </a:pPr>
          <a:r>
            <a:rPr lang="en-US" sz="1600" kern="1200" dirty="0">
              <a:solidFill>
                <a:schemeClr val="bg1"/>
              </a:solidFill>
            </a:rPr>
            <a:t>* Collection/Sorting</a:t>
          </a:r>
        </a:p>
        <a:p>
          <a:pPr marL="0" lvl="0" indent="0" algn="l" defTabSz="711200">
            <a:lnSpc>
              <a:spcPct val="90000"/>
            </a:lnSpc>
            <a:spcBef>
              <a:spcPct val="0"/>
            </a:spcBef>
            <a:spcAft>
              <a:spcPct val="35000"/>
            </a:spcAft>
            <a:buNone/>
          </a:pPr>
          <a:r>
            <a:rPr lang="en-US" sz="1600" kern="1200" dirty="0">
              <a:solidFill>
                <a:schemeClr val="bg1"/>
              </a:solidFill>
            </a:rPr>
            <a:t>* Teardown</a:t>
          </a:r>
        </a:p>
        <a:p>
          <a:pPr marL="0" lvl="0" indent="0" algn="l" defTabSz="711200">
            <a:lnSpc>
              <a:spcPct val="90000"/>
            </a:lnSpc>
            <a:spcBef>
              <a:spcPct val="0"/>
            </a:spcBef>
            <a:spcAft>
              <a:spcPct val="35000"/>
            </a:spcAft>
            <a:buNone/>
          </a:pPr>
          <a:r>
            <a:rPr lang="en-US" sz="1600" kern="1200" dirty="0">
              <a:solidFill>
                <a:schemeClr val="bg1"/>
              </a:solidFill>
            </a:rPr>
            <a:t>* Waste Removal</a:t>
          </a:r>
        </a:p>
      </dsp:txBody>
      <dsp:txXfrm>
        <a:off x="3466234" y="1031409"/>
        <a:ext cx="2069433" cy="1396117"/>
      </dsp:txXfrm>
    </dsp:sp>
    <dsp:sp modelId="{8922B379-4640-446C-98B2-C9E88BDAE2FC}">
      <dsp:nvSpPr>
        <dsp:cNvPr id="0" name=""/>
        <dsp:cNvSpPr/>
      </dsp:nvSpPr>
      <dsp:spPr>
        <a:xfrm>
          <a:off x="6155906" y="893247"/>
          <a:ext cx="2783415" cy="1648237"/>
        </a:xfrm>
        <a:prstGeom prst="chevron">
          <a:avLst>
            <a:gd name="adj" fmla="val 40000"/>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17DA5-3894-4478-A637-A229BF6AA9BB}">
      <dsp:nvSpPr>
        <dsp:cNvPr id="0" name=""/>
        <dsp:cNvSpPr/>
      </dsp:nvSpPr>
      <dsp:spPr>
        <a:xfrm>
          <a:off x="6737532" y="1101625"/>
          <a:ext cx="1937819" cy="114519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 Waste Summary</a:t>
          </a:r>
        </a:p>
        <a:p>
          <a:pPr marL="0" lvl="0" indent="0" algn="l" defTabSz="711200">
            <a:lnSpc>
              <a:spcPct val="90000"/>
            </a:lnSpc>
            <a:spcBef>
              <a:spcPct val="0"/>
            </a:spcBef>
            <a:spcAft>
              <a:spcPct val="35000"/>
            </a:spcAft>
            <a:buNone/>
          </a:pPr>
          <a:r>
            <a:rPr lang="en-US" sz="1600" kern="1200" dirty="0">
              <a:solidFill>
                <a:schemeClr val="bg1"/>
              </a:solidFill>
            </a:rPr>
            <a:t>* CUPA Submittal</a:t>
          </a:r>
        </a:p>
        <a:p>
          <a:pPr marL="0" lvl="0" indent="0" algn="l" defTabSz="711200">
            <a:lnSpc>
              <a:spcPct val="90000"/>
            </a:lnSpc>
            <a:spcBef>
              <a:spcPct val="0"/>
            </a:spcBef>
            <a:spcAft>
              <a:spcPct val="35000"/>
            </a:spcAft>
            <a:buNone/>
          </a:pPr>
          <a:r>
            <a:rPr lang="en-US" sz="1600" kern="1200" dirty="0">
              <a:solidFill>
                <a:schemeClr val="bg1"/>
              </a:solidFill>
            </a:rPr>
            <a:t>* Invoice Review</a:t>
          </a:r>
        </a:p>
        <a:p>
          <a:pPr marL="0" lvl="0" indent="0" algn="l" defTabSz="711200">
            <a:lnSpc>
              <a:spcPct val="90000"/>
            </a:lnSpc>
            <a:spcBef>
              <a:spcPct val="0"/>
            </a:spcBef>
            <a:spcAft>
              <a:spcPct val="35000"/>
            </a:spcAft>
            <a:buNone/>
          </a:pPr>
          <a:r>
            <a:rPr lang="en-US" sz="1600" kern="1200" dirty="0">
              <a:solidFill>
                <a:schemeClr val="bg1"/>
              </a:solidFill>
            </a:rPr>
            <a:t>* Form 303</a:t>
          </a:r>
        </a:p>
      </dsp:txBody>
      <dsp:txXfrm>
        <a:off x="6771074" y="1135167"/>
        <a:ext cx="1870735" cy="107811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0.79038</cdr:x>
      <cdr:y>0.34145</cdr:y>
    </cdr:from>
    <cdr:to>
      <cdr:x>0.90736</cdr:x>
      <cdr:y>0.65855</cdr:y>
    </cdr:to>
    <cdr:sp macro="" textlink="">
      <cdr:nvSpPr>
        <cdr:cNvPr id="2" name="Rectangle 1">
          <a:extLst xmlns:a="http://schemas.openxmlformats.org/drawingml/2006/main">
            <a:ext uri="{FF2B5EF4-FFF2-40B4-BE49-F238E27FC236}">
              <a16:creationId xmlns:a16="http://schemas.microsoft.com/office/drawing/2014/main" id="{FA2AEF5C-ADB9-F7CD-9BA2-F0642B407744}"/>
            </a:ext>
          </a:extLst>
        </cdr:cNvPr>
        <cdr:cNvSpPr/>
      </cdr:nvSpPr>
      <cdr:spPr>
        <a:xfrm xmlns:a="http://schemas.openxmlformats.org/drawingml/2006/main">
          <a:off x="3346349" y="943576"/>
          <a:ext cx="495277" cy="876287"/>
        </a:xfrm>
        <a:prstGeom xmlns:a="http://schemas.openxmlformats.org/drawingml/2006/main" prst="rect">
          <a:avLst/>
        </a:prstGeom>
        <a:pattFill xmlns:a="http://schemas.openxmlformats.org/drawingml/2006/main" prst="ltUpDiag">
          <a:fgClr>
            <a:schemeClr val="accent1"/>
          </a:fgClr>
          <a:bgClr>
            <a:schemeClr val="bg1"/>
          </a:bgClr>
        </a:patt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0.77662</cdr:x>
      <cdr:y>0.46295</cdr:y>
    </cdr:from>
    <cdr:to>
      <cdr:x>0.89696</cdr:x>
      <cdr:y>0.69725</cdr:y>
    </cdr:to>
    <cdr:sp macro="" textlink="">
      <cdr:nvSpPr>
        <cdr:cNvPr id="2" name="Rectangle 1">
          <a:extLst xmlns:a="http://schemas.openxmlformats.org/drawingml/2006/main">
            <a:ext uri="{FF2B5EF4-FFF2-40B4-BE49-F238E27FC236}">
              <a16:creationId xmlns:a16="http://schemas.microsoft.com/office/drawing/2014/main" id="{2597F7DB-92D0-13FE-7EA4-450F7A2FF248}"/>
            </a:ext>
          </a:extLst>
        </cdr:cNvPr>
        <cdr:cNvSpPr/>
      </cdr:nvSpPr>
      <cdr:spPr>
        <a:xfrm xmlns:a="http://schemas.openxmlformats.org/drawingml/2006/main">
          <a:off x="3288090" y="1279336"/>
          <a:ext cx="509503" cy="647474"/>
        </a:xfrm>
        <a:prstGeom xmlns:a="http://schemas.openxmlformats.org/drawingml/2006/main" prst="rect">
          <a:avLst/>
        </a:prstGeom>
        <a:pattFill xmlns:a="http://schemas.openxmlformats.org/drawingml/2006/main" prst="ltUpDiag">
          <a:fgClr>
            <a:schemeClr val="accent1"/>
          </a:fgClr>
          <a:bgClr>
            <a:schemeClr val="bg1"/>
          </a:bgClr>
        </a:patt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0E856BD-ED0A-3C49-ABE0-5577E2A2DC12}" type="datetimeFigureOut">
              <a:rPr lang="en-US" smtClean="0"/>
              <a:t>11/8/2023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380A8FF-6083-2E4C-B178-D744D3FD0B18}" type="slidenum">
              <a:rPr lang="en-US" smtClean="0"/>
              <a:t>‹#›</a:t>
            </a:fld>
            <a:endParaRPr lang="en-US"/>
          </a:p>
        </p:txBody>
      </p:sp>
    </p:spTree>
    <p:extLst>
      <p:ext uri="{BB962C8B-B14F-4D97-AF65-F5344CB8AC3E}">
        <p14:creationId xmlns:p14="http://schemas.microsoft.com/office/powerpoint/2010/main" val="60008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a:t>
            </a:fld>
            <a:endParaRPr lang="en-US"/>
          </a:p>
        </p:txBody>
      </p:sp>
    </p:spTree>
    <p:extLst>
      <p:ext uri="{BB962C8B-B14F-4D97-AF65-F5344CB8AC3E}">
        <p14:creationId xmlns:p14="http://schemas.microsoft.com/office/powerpoint/2010/main" val="317761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Arial"/>
              <a:cs typeface="Arial"/>
            </a:endParaRPr>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59860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kern="1200">
              <a:solidFill>
                <a:schemeClr val="tx1"/>
              </a:solidFill>
              <a:effectLst/>
              <a:latin typeface="+mn-lt"/>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12</a:t>
            </a:fld>
            <a:endParaRPr lang="en-US"/>
          </a:p>
        </p:txBody>
      </p:sp>
    </p:spTree>
    <p:extLst>
      <p:ext uri="{BB962C8B-B14F-4D97-AF65-F5344CB8AC3E}">
        <p14:creationId xmlns:p14="http://schemas.microsoft.com/office/powerpoint/2010/main" val="107872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F380A8FF-6083-2E4C-B178-D744D3FD0B18}" type="slidenum">
              <a:rPr lang="en-US" smtClean="0"/>
              <a:t>13</a:t>
            </a:fld>
            <a:endParaRPr lang="en-US"/>
          </a:p>
        </p:txBody>
      </p:sp>
    </p:spTree>
    <p:extLst>
      <p:ext uri="{BB962C8B-B14F-4D97-AF65-F5344CB8AC3E}">
        <p14:creationId xmlns:p14="http://schemas.microsoft.com/office/powerpoint/2010/main" val="81644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14</a:t>
            </a:fld>
            <a:endParaRPr lang="en-US"/>
          </a:p>
        </p:txBody>
      </p:sp>
    </p:spTree>
    <p:extLst>
      <p:ext uri="{BB962C8B-B14F-4D97-AF65-F5344CB8AC3E}">
        <p14:creationId xmlns:p14="http://schemas.microsoft.com/office/powerpoint/2010/main" val="169996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23</a:t>
            </a:fld>
            <a:endParaRPr lang="en-US"/>
          </a:p>
        </p:txBody>
      </p:sp>
    </p:spTree>
    <p:extLst>
      <p:ext uri="{BB962C8B-B14F-4D97-AF65-F5344CB8AC3E}">
        <p14:creationId xmlns:p14="http://schemas.microsoft.com/office/powerpoint/2010/main" val="241673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FB44D-0BD2-3F47-9B9D-0BE2BFEE9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93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33</a:t>
            </a:fld>
            <a:endParaRPr lang="en-US"/>
          </a:p>
        </p:txBody>
      </p:sp>
    </p:spTree>
    <p:extLst>
      <p:ext uri="{BB962C8B-B14F-4D97-AF65-F5344CB8AC3E}">
        <p14:creationId xmlns:p14="http://schemas.microsoft.com/office/powerpoint/2010/main" val="3574371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738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04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3</a:t>
            </a:fld>
            <a:endParaRPr lang="en-US"/>
          </a:p>
        </p:txBody>
      </p:sp>
    </p:spTree>
    <p:extLst>
      <p:ext uri="{BB962C8B-B14F-4D97-AF65-F5344CB8AC3E}">
        <p14:creationId xmlns:p14="http://schemas.microsoft.com/office/powerpoint/2010/main" val="92561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620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39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467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754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420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578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52</a:t>
            </a:fld>
            <a:endParaRPr lang="en-US"/>
          </a:p>
        </p:txBody>
      </p:sp>
    </p:spTree>
    <p:extLst>
      <p:ext uri="{BB962C8B-B14F-4D97-AF65-F5344CB8AC3E}">
        <p14:creationId xmlns:p14="http://schemas.microsoft.com/office/powerpoint/2010/main" val="384557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4</a:t>
            </a:fld>
            <a:endParaRPr lang="en-US"/>
          </a:p>
        </p:txBody>
      </p:sp>
    </p:spTree>
    <p:extLst>
      <p:ext uri="{BB962C8B-B14F-4D97-AF65-F5344CB8AC3E}">
        <p14:creationId xmlns:p14="http://schemas.microsoft.com/office/powerpoint/2010/main" val="369427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53</a:t>
            </a:fld>
            <a:endParaRPr lang="en-US"/>
          </a:p>
        </p:txBody>
      </p:sp>
    </p:spTree>
    <p:extLst>
      <p:ext uri="{BB962C8B-B14F-4D97-AF65-F5344CB8AC3E}">
        <p14:creationId xmlns:p14="http://schemas.microsoft.com/office/powerpoint/2010/main" val="356438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5</a:t>
            </a:fld>
            <a:endParaRPr lang="en-US"/>
          </a:p>
        </p:txBody>
      </p:sp>
    </p:spTree>
    <p:extLst>
      <p:ext uri="{BB962C8B-B14F-4D97-AF65-F5344CB8AC3E}">
        <p14:creationId xmlns:p14="http://schemas.microsoft.com/office/powerpoint/2010/main" val="420899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6</a:t>
            </a:fld>
            <a:endParaRPr lang="en-US"/>
          </a:p>
        </p:txBody>
      </p:sp>
    </p:spTree>
    <p:extLst>
      <p:ext uri="{BB962C8B-B14F-4D97-AF65-F5344CB8AC3E}">
        <p14:creationId xmlns:p14="http://schemas.microsoft.com/office/powerpoint/2010/main" val="129969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7</a:t>
            </a:fld>
            <a:endParaRPr lang="en-US"/>
          </a:p>
        </p:txBody>
      </p:sp>
    </p:spTree>
    <p:extLst>
      <p:ext uri="{BB962C8B-B14F-4D97-AF65-F5344CB8AC3E}">
        <p14:creationId xmlns:p14="http://schemas.microsoft.com/office/powerpoint/2010/main" val="24788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8</a:t>
            </a:fld>
            <a:endParaRPr lang="en-US"/>
          </a:p>
        </p:txBody>
      </p:sp>
    </p:spTree>
    <p:extLst>
      <p:ext uri="{BB962C8B-B14F-4D97-AF65-F5344CB8AC3E}">
        <p14:creationId xmlns:p14="http://schemas.microsoft.com/office/powerpoint/2010/main" val="240066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9</a:t>
            </a:fld>
            <a:endParaRPr lang="en-US"/>
          </a:p>
        </p:txBody>
      </p:sp>
    </p:spTree>
    <p:extLst>
      <p:ext uri="{BB962C8B-B14F-4D97-AF65-F5344CB8AC3E}">
        <p14:creationId xmlns:p14="http://schemas.microsoft.com/office/powerpoint/2010/main" val="35049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80A8FF-6083-2E4C-B178-D744D3FD0B18}" type="slidenum">
              <a:rPr lang="en-US" smtClean="0"/>
              <a:t>10</a:t>
            </a:fld>
            <a:endParaRPr lang="en-US"/>
          </a:p>
        </p:txBody>
      </p:sp>
    </p:spTree>
    <p:extLst>
      <p:ext uri="{BB962C8B-B14F-4D97-AF65-F5344CB8AC3E}">
        <p14:creationId xmlns:p14="http://schemas.microsoft.com/office/powerpoint/2010/main" val="1609041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ourcountyla.org/"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mailto:info@lacsd.org" TargetMode="Externa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4022889"/>
            <a:ext cx="9144000" cy="1120613"/>
          </a:xfrm>
          <a:prstGeom prst="rect">
            <a:avLst/>
          </a:prstGeom>
          <a:solidFill>
            <a:srgbClr val="4379BD"/>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7" name="Rectangle 6"/>
          <p:cNvSpPr/>
          <p:nvPr userDrawn="1"/>
        </p:nvSpPr>
        <p:spPr>
          <a:xfrm>
            <a:off x="0" y="0"/>
            <a:ext cx="9144000" cy="3959258"/>
          </a:xfrm>
          <a:prstGeom prst="rect">
            <a:avLst/>
          </a:prstGeom>
          <a:solidFill>
            <a:srgbClr val="202D3F"/>
          </a:solidFill>
          <a:ln>
            <a:noFill/>
          </a:ln>
          <a:effectLst>
            <a:innerShdw blurRad="660400">
              <a:schemeClr val="tx1">
                <a:alpha val="1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143000" y="2571857"/>
            <a:ext cx="6858000" cy="616325"/>
          </a:xfrm>
        </p:spPr>
        <p:txBody>
          <a:bodyPr anchor="b"/>
          <a:lstStyle>
            <a:lvl1pPr algn="ctr">
              <a:defRPr sz="3375">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4180119"/>
            <a:ext cx="6858000" cy="688443"/>
          </a:xfrm>
        </p:spPr>
        <p:txBody>
          <a:bodyPr>
            <a:normAutofit/>
          </a:bodyPr>
          <a:lstStyle>
            <a:lvl1pPr marL="0" indent="0" algn="ctr">
              <a:buNone/>
              <a:defRPr sz="180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4" name="Picture 3"/>
          <p:cNvPicPr>
            <a:picLocks noChangeAspect="1"/>
          </p:cNvPicPr>
          <p:nvPr userDrawn="1"/>
        </p:nvPicPr>
        <p:blipFill>
          <a:blip r:embed="rId2"/>
          <a:stretch>
            <a:fillRect/>
          </a:stretch>
        </p:blipFill>
        <p:spPr>
          <a:xfrm>
            <a:off x="1543502" y="845978"/>
            <a:ext cx="5689036" cy="9548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1700FC9-B61F-46A5-82A6-D55500093AC2}" type="datetimeFigureOut">
              <a:rPr lang="en-US" smtClean="0"/>
              <a:t>11/8/2023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9B201F-B3D6-4466-83E9-6E2A60C3F835}" type="slidenum">
              <a:rPr lang="en-US" smtClean="0"/>
              <a:t>‹#›</a:t>
            </a:fld>
            <a:endParaRPr lang="en-US"/>
          </a:p>
        </p:txBody>
      </p:sp>
    </p:spTree>
    <p:extLst>
      <p:ext uri="{BB962C8B-B14F-4D97-AF65-F5344CB8AC3E}">
        <p14:creationId xmlns:p14="http://schemas.microsoft.com/office/powerpoint/2010/main" val="2823897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1037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0" y="938785"/>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0" y="210"/>
            <a:ext cx="9144000" cy="1098224"/>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7" name="Rectangle 6"/>
          <p:cNvSpPr/>
          <p:nvPr userDrawn="1"/>
        </p:nvSpPr>
        <p:spPr>
          <a:xfrm>
            <a:off x="0" y="5029202"/>
            <a:ext cx="9144000" cy="114818"/>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8" name="Rectangle 7"/>
          <p:cNvSpPr/>
          <p:nvPr userDrawn="1"/>
        </p:nvSpPr>
        <p:spPr>
          <a:xfrm>
            <a:off x="0" y="1085898"/>
            <a:ext cx="9144000" cy="45017"/>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9" name="Content Placeholder 10"/>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3471768" y="0"/>
            <a:ext cx="5669280" cy="1097280"/>
          </a:xfrm>
          <a:prstGeom prst="rect">
            <a:avLst/>
          </a:prstGeom>
        </p:spPr>
      </p:pic>
      <p:sp>
        <p:nvSpPr>
          <p:cNvPr id="11" name="Rectangle 10"/>
          <p:cNvSpPr/>
          <p:nvPr userDrawn="1"/>
        </p:nvSpPr>
        <p:spPr>
          <a:xfrm>
            <a:off x="6318423" y="4609072"/>
            <a:ext cx="2825578" cy="533006"/>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10" name="Picture 9"/>
          <p:cNvPicPr>
            <a:picLocks noChangeAspect="1"/>
          </p:cNvPicPr>
          <p:nvPr userDrawn="1"/>
        </p:nvPicPr>
        <p:blipFill>
          <a:blip r:embed="rId3"/>
          <a:stretch>
            <a:fillRect/>
          </a:stretch>
        </p:blipFill>
        <p:spPr>
          <a:xfrm>
            <a:off x="6589608" y="4710908"/>
            <a:ext cx="2207258" cy="277837"/>
          </a:xfrm>
          <a:prstGeom prst="rect">
            <a:avLst/>
          </a:prstGeom>
        </p:spPr>
      </p:pic>
    </p:spTree>
    <p:extLst>
      <p:ext uri="{BB962C8B-B14F-4D97-AF65-F5344CB8AC3E}">
        <p14:creationId xmlns:p14="http://schemas.microsoft.com/office/powerpoint/2010/main" val="1723445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EF5F-140A-F1EA-2DE6-31B5D9DFF5E0}"/>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C8284-A66B-059A-C6BC-E5737D26D96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3F1CB-21D8-8A5A-7C93-D5A25F78ED79}"/>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AE45DE84-119C-38A4-F2F5-A69B4FA81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A9001-7C25-E97D-FAC8-F2EDE416DAD3}"/>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990481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DFC3-B1CE-998B-E5B7-8C2F8DCA6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AD27F-1BD8-FF2D-C35F-E976AEF785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0FAC6-4C5B-56BD-E67D-23B9789F583E}"/>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F14BB5FF-DAC5-C442-CAE7-C7D416AE6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D91A9-2C1A-B51E-1C68-6FFD5DA68958}"/>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973333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2078-9300-F615-8F39-C5AC1A0E1AB9}"/>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B46EE0-1278-9307-00B6-76693A96469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1A1AD2-988C-B931-565F-7E80CC39CCD1}"/>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4737DA2A-141C-621F-30ED-1DA144E1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B1A5D-7FC6-A90D-1B9F-BFE01F7D632B}"/>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67135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82C2-E1BD-9ABA-EABE-E97E97EC4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94C28-C053-1E0D-0591-95E2321F9B6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D4656-5490-1FFD-94BD-783463C6BD69}"/>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4BD92-69BB-5005-B24F-E914FE4B2B86}"/>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6" name="Footer Placeholder 5">
            <a:extLst>
              <a:ext uri="{FF2B5EF4-FFF2-40B4-BE49-F238E27FC236}">
                <a16:creationId xmlns:a16="http://schemas.microsoft.com/office/drawing/2014/main" id="{7F7D5CD0-8235-6BC8-91AB-BE002E769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568D-957B-DD96-A1A2-51D7EDE8CD29}"/>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1525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881B-C3EA-6B0A-C7A0-7B39503EA02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2D4744-BB97-859C-F831-82B31FD2C74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CD8047-DE20-F623-CFE9-60A87F7FB3B3}"/>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DDB9E-E13B-06D0-6905-4D13F583FFC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BE530-BA0D-4B57-FAEA-1EC55DC0EE65}"/>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FDB23-0074-4DA7-0EA6-1D9D0234718E}"/>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8" name="Footer Placeholder 7">
            <a:extLst>
              <a:ext uri="{FF2B5EF4-FFF2-40B4-BE49-F238E27FC236}">
                <a16:creationId xmlns:a16="http://schemas.microsoft.com/office/drawing/2014/main" id="{875102FA-A0E5-C417-FA43-A7F2FAD16D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2C8E77-5518-5862-A459-45F4EB82EBC6}"/>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99184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0" y="0"/>
            <a:ext cx="9144000" cy="1130915"/>
            <a:chOff x="0" y="0"/>
            <a:chExt cx="9144000" cy="1507886"/>
          </a:xfrm>
        </p:grpSpPr>
        <p:sp>
          <p:nvSpPr>
            <p:cNvPr id="9" name="Rectangle 8"/>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10" name="Rectangle 9"/>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11" name="Content Placeholder 10"/>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15286" t="4959" r="15293" b="71855"/>
            <a:stretch/>
          </p:blipFill>
          <p:spPr>
            <a:xfrm>
              <a:off x="4884588" y="0"/>
              <a:ext cx="4259412" cy="1465714"/>
            </a:xfrm>
            <a:prstGeom prst="rect">
              <a:avLst/>
            </a:prstGeom>
          </p:spPr>
        </p:pic>
      </p:grpSp>
      <p:sp>
        <p:nvSpPr>
          <p:cNvPr id="2"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95168"/>
            <a:ext cx="7886700" cy="2817341"/>
          </a:xfrm>
        </p:spPr>
        <p:txBody>
          <a:bodyPr/>
          <a:lstStyle>
            <a:lvl1pPr marL="128588" indent="-128588">
              <a:lnSpc>
                <a:spcPct val="150000"/>
              </a:lnSpc>
              <a:buClr>
                <a:schemeClr val="accent1"/>
              </a:buClr>
              <a:buSzPct val="60000"/>
              <a:buFont typeface="LucidaGrande"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4609070"/>
            <a:ext cx="9144000" cy="534948"/>
            <a:chOff x="0" y="6145427"/>
            <a:chExt cx="9144000" cy="713264"/>
          </a:xfrm>
        </p:grpSpPr>
        <p:sp>
          <p:nvSpPr>
            <p:cNvPr id="13" name="Rectangle 12"/>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14" name="Rectangle 13"/>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4" name="Picture 3"/>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2817-8486-C158-12B1-40ACD0665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CBFFD3-5933-CB4D-B6F0-2E664890EC48}"/>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4" name="Footer Placeholder 3">
            <a:extLst>
              <a:ext uri="{FF2B5EF4-FFF2-40B4-BE49-F238E27FC236}">
                <a16:creationId xmlns:a16="http://schemas.microsoft.com/office/drawing/2014/main" id="{BF946FCE-0C7A-F168-E6B9-68D082BF0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31F0A-0BFD-6B82-E2F6-9C4BEB29A193}"/>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82710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580E0-BA1E-173E-F4E2-D6116EFF7EAA}"/>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3" name="Footer Placeholder 2">
            <a:extLst>
              <a:ext uri="{FF2B5EF4-FFF2-40B4-BE49-F238E27FC236}">
                <a16:creationId xmlns:a16="http://schemas.microsoft.com/office/drawing/2014/main" id="{76B01738-0779-0FA2-2E61-02348B8156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30B854-439C-181D-83F5-5825423CF20B}"/>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903349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98C1-2856-2023-56A5-B70EAC94EF5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788DA-F7F8-97C3-C44D-E0FEA319DE6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53BE0-6CEA-9BE9-E0C8-05A2AEBEB9A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F00FF-4DB7-3C49-AC2F-0135DDFDC523}"/>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6" name="Footer Placeholder 5">
            <a:extLst>
              <a:ext uri="{FF2B5EF4-FFF2-40B4-BE49-F238E27FC236}">
                <a16:creationId xmlns:a16="http://schemas.microsoft.com/office/drawing/2014/main" id="{94487AED-0803-26BB-D3F0-4794E8CC4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91845-BA07-F78A-4135-082F3AFF02A9}"/>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6265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F812-752B-E5E9-970D-56A2EF6AE12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11859-4094-90AF-A363-82A50E287EB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C614EA-09A5-D58F-78CB-E8C496C9BFA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1EB53-17D5-AAD0-BB46-CA2B25135303}"/>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6" name="Footer Placeholder 5">
            <a:extLst>
              <a:ext uri="{FF2B5EF4-FFF2-40B4-BE49-F238E27FC236}">
                <a16:creationId xmlns:a16="http://schemas.microsoft.com/office/drawing/2014/main" id="{66ED7C28-2E59-E64E-6008-B3175C004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56849-BDD9-B063-5536-2F1A622A1905}"/>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640646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A713-3590-11D7-576C-3358BF87AC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812E4-F3A5-75A5-647D-C4D7F442F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EC6DD-82BA-A411-AA98-F7D8D486728A}"/>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59AA82B3-0489-1608-804D-5D57A939D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3787B-696E-E86B-DFB8-7F08BEB70F9A}"/>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53100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FE4488-5F16-AAE9-CF54-9CABB364EB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ECEC35-E23D-B286-1361-2D6B945AC783}"/>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9AD93-D578-0D08-C10D-7F03166C1F87}"/>
              </a:ext>
            </a:extLst>
          </p:cNvPr>
          <p:cNvSpPr>
            <a:spLocks noGrp="1"/>
          </p:cNvSpPr>
          <p:nvPr>
            <p:ph type="dt" sz="half" idx="10"/>
          </p:nvPr>
        </p:nvSpPr>
        <p:spPr/>
        <p:txBody>
          <a:body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7C1329A6-314F-0B7B-EE73-99DF0DF37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576B7-EEC0-6149-DD01-DD46205EDB74}"/>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898424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25"/>
            <a:ext cx="9144000" cy="5150152"/>
          </a:xfrm>
          <a:prstGeom prst="rect">
            <a:avLst/>
          </a:prstGeom>
        </p:spPr>
      </p:pic>
      <p:sp>
        <p:nvSpPr>
          <p:cNvPr id="22" name="Rectangle 21"/>
          <p:cNvSpPr/>
          <p:nvPr userDrawn="1"/>
        </p:nvSpPr>
        <p:spPr>
          <a:xfrm>
            <a:off x="1" y="0"/>
            <a:ext cx="9144001" cy="5143500"/>
          </a:xfrm>
          <a:prstGeom prst="rect">
            <a:avLst/>
          </a:prstGeom>
          <a:solidFill>
            <a:srgbClr val="000000">
              <a:alpha val="3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6" name="Rectangle 5"/>
          <p:cNvSpPr/>
          <p:nvPr userDrawn="1"/>
        </p:nvSpPr>
        <p:spPr>
          <a:xfrm>
            <a:off x="-36512" y="3979483"/>
            <a:ext cx="9217022" cy="777686"/>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 name="Title 1"/>
          <p:cNvSpPr>
            <a:spLocks noGrp="1"/>
          </p:cNvSpPr>
          <p:nvPr>
            <p:ph type="title" hasCustomPrompt="1"/>
          </p:nvPr>
        </p:nvSpPr>
        <p:spPr>
          <a:xfrm>
            <a:off x="467545" y="2247714"/>
            <a:ext cx="8208910" cy="771545"/>
          </a:xfrm>
          <a:prstGeom prst="rect">
            <a:avLst/>
          </a:prstGeom>
        </p:spPr>
        <p:txBody>
          <a:bodyPr lIns="0" tIns="0" rIns="0" bIns="0" anchor="ctr" anchorCtr="0"/>
          <a:lstStyle>
            <a:lvl1pPr>
              <a:defRPr sz="2700" b="0" i="0" cap="none" spc="90" baseline="0">
                <a:solidFill>
                  <a:schemeClr val="bg1"/>
                </a:solidFill>
                <a:latin typeface="Quicksand Bold" panose="00000800000000000000" pitchFamily="2" charset="0"/>
                <a:ea typeface="Quicksand Bold" panose="00000800000000000000" pitchFamily="2" charset="0"/>
                <a:cs typeface="Segoe UI" panose="020B0502040204020203" pitchFamily="34" charset="0"/>
              </a:defRPr>
            </a:lvl1pPr>
          </a:lstStyle>
          <a:p>
            <a:r>
              <a:rPr lang="en-US" dirty="0"/>
              <a:t>Click to add presentation title</a:t>
            </a:r>
            <a:br>
              <a:rPr lang="en-US" dirty="0"/>
            </a:br>
            <a:r>
              <a:rPr lang="en-US" dirty="0"/>
              <a:t>(two line maximum)</a:t>
            </a:r>
            <a:endParaRPr lang="en-GB" dirty="0"/>
          </a:p>
        </p:txBody>
      </p:sp>
      <p:sp>
        <p:nvSpPr>
          <p:cNvPr id="5" name="Text Placeholder 4"/>
          <p:cNvSpPr>
            <a:spLocks noGrp="1"/>
          </p:cNvSpPr>
          <p:nvPr>
            <p:ph type="body" sz="quarter" idx="10" hasCustomPrompt="1"/>
          </p:nvPr>
        </p:nvSpPr>
        <p:spPr>
          <a:xfrm>
            <a:off x="2484439" y="4258256"/>
            <a:ext cx="4175125" cy="220140"/>
          </a:xfrm>
          <a:prstGeom prst="rect">
            <a:avLst/>
          </a:prstGeom>
          <a:effectLst>
            <a:outerShdw blurRad="127000" algn="ctr" rotWithShape="0">
              <a:schemeClr val="tx1">
                <a:alpha val="30000"/>
              </a:schemeClr>
            </a:outerShdw>
          </a:effectLst>
        </p:spPr>
        <p:txBody>
          <a:bodyPr lIns="0" tIns="0" rIns="0" bIns="0"/>
          <a:lstStyle>
            <a:lvl1pPr marL="0" indent="0" algn="ctr">
              <a:buNone/>
              <a:defRPr sz="1530" b="0" i="0" cap="none" spc="90" baseline="0">
                <a:solidFill>
                  <a:schemeClr val="bg1"/>
                </a:solidFill>
                <a:latin typeface="Quicksand Bold" panose="00000800000000000000" pitchFamily="2" charset="0"/>
                <a:cs typeface="Segoe UI" panose="020B0502040204020203" pitchFamily="34" charset="0"/>
              </a:defRPr>
            </a:lvl1pPr>
          </a:lstStyle>
          <a:p>
            <a:pPr lvl="0"/>
            <a:r>
              <a:rPr lang="en-US" dirty="0"/>
              <a:t>Click to add date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40329" y="0"/>
            <a:ext cx="5063342" cy="1711757"/>
          </a:xfrm>
          <a:prstGeom prst="rect">
            <a:avLst/>
          </a:prstGeom>
        </p:spPr>
      </p:pic>
    </p:spTree>
    <p:extLst>
      <p:ext uri="{BB962C8B-B14F-4D97-AF65-F5344CB8AC3E}">
        <p14:creationId xmlns:p14="http://schemas.microsoft.com/office/powerpoint/2010/main" val="384507051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 yellow">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831674183"/>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2832677743"/>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133745281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p:cNvGrpSpPr/>
          <p:nvPr userDrawn="1"/>
        </p:nvGrpSpPr>
        <p:grpSpPr>
          <a:xfrm>
            <a:off x="0" y="208"/>
            <a:ext cx="9144000" cy="1130707"/>
            <a:chOff x="0" y="277"/>
            <a:chExt cx="9144000" cy="1507609"/>
          </a:xfrm>
        </p:grpSpPr>
        <p:sp>
          <p:nvSpPr>
            <p:cNvPr id="6" name="Rectangle 5"/>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8" name="Rectangle 7"/>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16" name="Content Placeholder 10"/>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15286" t="4959" r="15293" b="71855"/>
          <a:stretch/>
        </p:blipFill>
        <p:spPr>
          <a:xfrm>
            <a:off x="4884588" y="0"/>
            <a:ext cx="4259412" cy="1099286"/>
          </a:xfrm>
          <a:prstGeom prst="rect">
            <a:avLst/>
          </a:prstGeom>
        </p:spPr>
      </p:pic>
      <p:sp>
        <p:nvSpPr>
          <p:cNvPr id="18"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grpSp>
        <p:nvGrpSpPr>
          <p:cNvPr id="28" name="Group 27"/>
          <p:cNvGrpSpPr/>
          <p:nvPr userDrawn="1"/>
        </p:nvGrpSpPr>
        <p:grpSpPr>
          <a:xfrm>
            <a:off x="0" y="4609070"/>
            <a:ext cx="9144000" cy="534948"/>
            <a:chOff x="0" y="6145427"/>
            <a:chExt cx="9144000" cy="713264"/>
          </a:xfrm>
        </p:grpSpPr>
        <p:sp>
          <p:nvSpPr>
            <p:cNvPr id="29" name="Rectangle 28"/>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30" name="Rectangle 29"/>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31" name="Picture 30"/>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7544" y="1166349"/>
            <a:ext cx="8208144" cy="3349617"/>
          </a:xfrm>
          <a:prstGeom prst="rect">
            <a:avLst/>
          </a:prstGeom>
        </p:spPr>
        <p:txBody>
          <a:bodyPr lIns="0" tIns="0" rIns="0" bIns="108000"/>
          <a:lstStyle>
            <a:lvl1pPr marL="257175" marR="0" indent="-257175" defTabSz="0" rtl="0" eaLnBrk="1" fontAlgn="auto" latinLnBrk="0" hangingPunct="1">
              <a:lnSpc>
                <a:spcPts val="189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534600" marR="0" indent="-259200" defTabSz="0" rtl="0" eaLnBrk="1" fontAlgn="auto" latinLnBrk="0" hangingPunct="1">
              <a:lnSpc>
                <a:spcPts val="189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810000" marR="0" indent="-257175" defTabSz="0" rtl="0" eaLnBrk="1" fontAlgn="auto" latinLnBrk="0" hangingPunct="1">
              <a:lnSpc>
                <a:spcPts val="189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1069200" indent="-257175" defTabSz="0">
              <a:lnSpc>
                <a:spcPts val="189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328400" indent="-257175" defTabSz="0">
              <a:lnSpc>
                <a:spcPts val="189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9"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3284740029"/>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2 - two columns">
    <p:spTree>
      <p:nvGrpSpPr>
        <p:cNvPr id="1" name=""/>
        <p:cNvGrpSpPr/>
        <p:nvPr/>
      </p:nvGrpSpPr>
      <p:grpSpPr>
        <a:xfrm>
          <a:off x="0" y="0"/>
          <a:ext cx="0" cy="0"/>
          <a:chOff x="0" y="0"/>
          <a:chExt cx="0" cy="0"/>
        </a:xfrm>
      </p:grpSpPr>
      <p:sp>
        <p:nvSpPr>
          <p:cNvPr id="17" name="Content Placeholder 2"/>
          <p:cNvSpPr>
            <a:spLocks noGrp="1"/>
          </p:cNvSpPr>
          <p:nvPr>
            <p:ph sz="half" idx="15" hasCustomPrompt="1"/>
          </p:nvPr>
        </p:nvSpPr>
        <p:spPr>
          <a:xfrm>
            <a:off x="467544" y="1166348"/>
            <a:ext cx="3998707" cy="3349618"/>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907200" indent="0" defTabSz="0">
              <a:lnSpc>
                <a:spcPts val="1890"/>
              </a:lnSpc>
              <a:spcBef>
                <a:spcPts val="0"/>
              </a:spcBef>
              <a:spcAft>
                <a:spcPts val="540"/>
              </a:spcAft>
              <a:buClr>
                <a:srgbClr val="C4D600"/>
              </a:buClr>
              <a:buFont typeface="Arial" panose="020B0604020202020204" pitchFamily="34" charset="0"/>
              <a:buNone/>
              <a:tabLst>
                <a:tab pos="259200" algn="l"/>
                <a:tab pos="534600" algn="l"/>
                <a:tab pos="842400" algn="l"/>
                <a:tab pos="1101600" algn="l"/>
                <a:tab pos="1360800" algn="l"/>
              </a:tabLst>
              <a:defRPr sz="99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8" name="Content Placeholder 2"/>
          <p:cNvSpPr>
            <a:spLocks noGrp="1"/>
          </p:cNvSpPr>
          <p:nvPr>
            <p:ph sz="half" idx="16" hasCustomPrompt="1"/>
          </p:nvPr>
        </p:nvSpPr>
        <p:spPr>
          <a:xfrm>
            <a:off x="4677749" y="1166349"/>
            <a:ext cx="3998708" cy="3349618"/>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134000" indent="-226800" defTabSz="0">
              <a:lnSpc>
                <a:spcPts val="189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990">
                <a:solidFill>
                  <a:srgbClr val="000000"/>
                </a:solidFill>
                <a:latin typeface="Quicksand" panose="00000500000000000000" pitchFamily="2" charset="0"/>
                <a:ea typeface="Quicksand" panose="00000500000000000000" pitchFamily="2"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 </a:t>
            </a:r>
          </a:p>
          <a:p>
            <a:pPr lvl="3"/>
            <a:r>
              <a:rPr lang="en-US" dirty="0"/>
              <a:t>Fourth level</a:t>
            </a:r>
          </a:p>
        </p:txBody>
      </p:sp>
      <p:sp>
        <p:nvSpPr>
          <p:cNvPr id="21"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191730902"/>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3 - 2 columns with title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678606" y="1087925"/>
            <a:ext cx="3997851" cy="285401"/>
          </a:xfrm>
          <a:prstGeom prst="rect">
            <a:avLst/>
          </a:prstGeom>
        </p:spPr>
        <p:txBody>
          <a:bodyPr lIns="0" tIns="0" rIns="0" bIns="0" anchor="b"/>
          <a:lstStyle>
            <a:lvl1pPr marL="0" indent="0" defTabSz="0">
              <a:buNone/>
              <a:tabLst>
                <a:tab pos="259200" algn="l"/>
                <a:tab pos="534600" algn="l"/>
                <a:tab pos="842400" algn="l"/>
                <a:tab pos="1101600" algn="l"/>
                <a:tab pos="1360800" algn="l"/>
              </a:tabLst>
              <a:defRPr sz="1440" b="1" spc="90" baseline="0">
                <a:solidFill>
                  <a:schemeClr val="tx1">
                    <a:lumMod val="50000"/>
                    <a:lumOff val="50000"/>
                  </a:schemeClr>
                </a:solidFill>
                <a:latin typeface="Quicksand Bold" panose="00000800000000000000" pitchFamily="2" charset="0"/>
                <a:cs typeface="Segoe UI" panose="020B0502040204020203" pitchFamily="34" charset="0"/>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add subheading</a:t>
            </a:r>
          </a:p>
        </p:txBody>
      </p:sp>
      <p:sp>
        <p:nvSpPr>
          <p:cNvPr id="3" name="Text Placeholder 2"/>
          <p:cNvSpPr>
            <a:spLocks noGrp="1"/>
          </p:cNvSpPr>
          <p:nvPr>
            <p:ph type="body" idx="1" hasCustomPrompt="1"/>
          </p:nvPr>
        </p:nvSpPr>
        <p:spPr>
          <a:xfrm>
            <a:off x="467544" y="1082583"/>
            <a:ext cx="3997850" cy="290743"/>
          </a:xfrm>
          <a:prstGeom prst="rect">
            <a:avLst/>
          </a:prstGeom>
        </p:spPr>
        <p:txBody>
          <a:bodyPr lIns="0" tIns="0" rIns="0" bIns="0" anchor="b"/>
          <a:lstStyle>
            <a:lvl1pPr marL="0" indent="0" defTabSz="0">
              <a:buNone/>
              <a:tabLst>
                <a:tab pos="259200" algn="l"/>
                <a:tab pos="534600" algn="l"/>
                <a:tab pos="842400" algn="l"/>
                <a:tab pos="1101600" algn="l"/>
                <a:tab pos="1360800" algn="l"/>
              </a:tabLst>
              <a:defRPr sz="144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add subheading</a:t>
            </a:r>
          </a:p>
        </p:txBody>
      </p:sp>
      <p:sp>
        <p:nvSpPr>
          <p:cNvPr id="14" name="Content Placeholder 2"/>
          <p:cNvSpPr>
            <a:spLocks noGrp="1"/>
          </p:cNvSpPr>
          <p:nvPr>
            <p:ph sz="half" idx="15" hasCustomPrompt="1"/>
          </p:nvPr>
        </p:nvSpPr>
        <p:spPr>
          <a:xfrm>
            <a:off x="467544" y="1517251"/>
            <a:ext cx="3997850" cy="2998715"/>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Regular"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Regular" panose="00000500000000000000" pitchFamily="2" charset="0"/>
                <a:ea typeface="Quicksand" panose="00000500000000000000" pitchFamily="2" charset="0"/>
                <a:cs typeface="Segoe UI" panose="020B0502040204020203" pitchFamily="34" charset="0"/>
              </a:defRPr>
            </a:lvl4pPr>
            <a:lvl5pPr marL="907200" indent="0" defTabSz="0">
              <a:lnSpc>
                <a:spcPts val="1890"/>
              </a:lnSpc>
              <a:spcBef>
                <a:spcPts val="0"/>
              </a:spcBef>
              <a:spcAft>
                <a:spcPts val="540"/>
              </a:spcAft>
              <a:buClr>
                <a:srgbClr val="C4D600"/>
              </a:buClr>
              <a:buFont typeface="Arial" panose="020B0604020202020204" pitchFamily="34" charset="0"/>
              <a:buNone/>
              <a:tabLst>
                <a:tab pos="259200" algn="l"/>
                <a:tab pos="534600" algn="l"/>
                <a:tab pos="842400" algn="l"/>
                <a:tab pos="1101600" algn="l"/>
                <a:tab pos="1360800" algn="l"/>
              </a:tabLst>
              <a:defRPr sz="99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2"/>
          <p:cNvSpPr>
            <a:spLocks noGrp="1"/>
          </p:cNvSpPr>
          <p:nvPr>
            <p:ph sz="half" idx="16" hasCustomPrompt="1"/>
          </p:nvPr>
        </p:nvSpPr>
        <p:spPr>
          <a:xfrm>
            <a:off x="4677749" y="1524407"/>
            <a:ext cx="4006456" cy="2991560"/>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134000" indent="-226800" defTabSz="0">
              <a:lnSpc>
                <a:spcPts val="189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990">
                <a:solidFill>
                  <a:srgbClr val="000000"/>
                </a:solidFill>
                <a:latin typeface="Quicksand" panose="00000500000000000000" pitchFamily="2" charset="0"/>
                <a:ea typeface="Quicksand" panose="00000500000000000000" pitchFamily="2"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 </a:t>
            </a:r>
          </a:p>
          <a:p>
            <a:pPr lvl="3"/>
            <a:r>
              <a:rPr lang="en-US" dirty="0"/>
              <a:t>Fourth level</a:t>
            </a:r>
          </a:p>
        </p:txBody>
      </p:sp>
      <p:sp>
        <p:nvSpPr>
          <p:cNvPr id="19"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526762732"/>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 - vertical">
    <p:spTree>
      <p:nvGrpSpPr>
        <p:cNvPr id="1" name=""/>
        <p:cNvGrpSpPr/>
        <p:nvPr/>
      </p:nvGrpSpPr>
      <p:grpSpPr>
        <a:xfrm>
          <a:off x="0" y="0"/>
          <a:ext cx="0" cy="0"/>
          <a:chOff x="0" y="0"/>
          <a:chExt cx="0" cy="0"/>
        </a:xfrm>
      </p:grpSpPr>
      <p:sp>
        <p:nvSpPr>
          <p:cNvPr id="7" name="Content Placeholder 2"/>
          <p:cNvSpPr>
            <a:spLocks noGrp="1"/>
          </p:cNvSpPr>
          <p:nvPr>
            <p:ph idx="12" hasCustomPrompt="1"/>
          </p:nvPr>
        </p:nvSpPr>
        <p:spPr>
          <a:xfrm>
            <a:off x="467544" y="1166137"/>
            <a:ext cx="2592288" cy="3339569"/>
          </a:xfrm>
          <a:prstGeom prst="rect">
            <a:avLst/>
          </a:prstGeom>
        </p:spPr>
        <p:txBody>
          <a:bodyPr lIns="0" tIns="0" rIns="0" bIns="108000">
            <a:noAutofit/>
          </a:bodyPr>
          <a:lstStyle>
            <a:lvl1pPr marL="162000" marR="0" indent="-162000" defTabSz="0" rtl="0" eaLnBrk="1" fontAlgn="auto" latinLnBrk="0" hangingPunct="1">
              <a:lnSpc>
                <a:spcPts val="162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324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486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648000" indent="-162000" defTabSz="0">
              <a:lnSpc>
                <a:spcPts val="162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648000" indent="0" defTabSz="0">
              <a:lnSpc>
                <a:spcPts val="1620"/>
              </a:lnSpc>
              <a:spcBef>
                <a:spcPts val="0"/>
              </a:spcBef>
              <a:spcAft>
                <a:spcPts val="360"/>
              </a:spcAft>
              <a:buClr>
                <a:srgbClr val="FFC000"/>
              </a:buClr>
              <a:buFont typeface="Arial" panose="020B0604020202020204" pitchFamily="34" charset="0"/>
              <a:buNone/>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supporting bullet points</a:t>
            </a:r>
          </a:p>
          <a:p>
            <a:pPr lvl="1"/>
            <a:r>
              <a:rPr lang="en-US" dirty="0"/>
              <a:t>Second level</a:t>
            </a:r>
          </a:p>
          <a:p>
            <a:pPr lvl="2"/>
            <a:r>
              <a:rPr lang="en-US" dirty="0"/>
              <a:t>Third level</a:t>
            </a:r>
          </a:p>
          <a:p>
            <a:pPr lvl="3"/>
            <a:r>
              <a:rPr lang="en-US" dirty="0"/>
              <a:t>Fourth level</a:t>
            </a:r>
          </a:p>
          <a:p>
            <a:pPr lvl="4"/>
            <a:endParaRPr lang="en-US" dirty="0"/>
          </a:p>
        </p:txBody>
      </p:sp>
      <p:sp>
        <p:nvSpPr>
          <p:cNvPr id="10" name="Content Placeholder 9"/>
          <p:cNvSpPr>
            <a:spLocks noGrp="1"/>
          </p:cNvSpPr>
          <p:nvPr>
            <p:ph sz="quarter" idx="13" hasCustomPrompt="1"/>
          </p:nvPr>
        </p:nvSpPr>
        <p:spPr>
          <a:xfrm>
            <a:off x="3271329" y="1167249"/>
            <a:ext cx="5399832" cy="3341170"/>
          </a:xfrm>
          <a:prstGeom prst="rect">
            <a:avLst/>
          </a:prstGeom>
        </p:spPr>
        <p:txBody>
          <a:bodyPr/>
          <a:lstStyle>
            <a:lvl1pPr marL="0" indent="0" algn="ctr">
              <a:buNone/>
              <a:defRPr sz="1620" spc="90" baseline="0">
                <a:solidFill>
                  <a:schemeClr val="tx1">
                    <a:lumMod val="50000"/>
                    <a:lumOff val="50000"/>
                  </a:schemeClr>
                </a:solidFill>
                <a:latin typeface="Quicksand" panose="00000500000000000000" pitchFamily="2" charset="0"/>
              </a:defRPr>
            </a:lvl1pPr>
          </a:lstStyle>
          <a:p>
            <a:pPr lvl="0"/>
            <a:r>
              <a:rPr lang="en-GB" dirty="0"/>
              <a:t>Click to add chart or table</a:t>
            </a:r>
          </a:p>
        </p:txBody>
      </p:sp>
      <p:sp>
        <p:nvSpPr>
          <p:cNvPr id="13"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1956303764"/>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 2 - horizontal">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467544" y="4210068"/>
            <a:ext cx="8208144" cy="305898"/>
          </a:xfrm>
          <a:prstGeom prst="rect">
            <a:avLst/>
          </a:prstGeom>
        </p:spPr>
        <p:txBody>
          <a:bodyPr wrap="square" lIns="0" tIns="0" rIns="0" bIns="108000" anchor="b" anchorCtr="0">
            <a:spAutoFit/>
          </a:bodyPr>
          <a:lstStyle>
            <a:lvl1pPr marL="162000" marR="0" indent="-162000" defTabSz="0" rtl="0" eaLnBrk="1" fontAlgn="auto" latinLnBrk="0" hangingPunct="1">
              <a:lnSpc>
                <a:spcPts val="162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324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rgbClr val="000000"/>
                </a:solidFill>
                <a:latin typeface="Quicksand" panose="00000500000000000000" pitchFamily="2" charset="0"/>
                <a:ea typeface="Quicksand" panose="00000500000000000000" pitchFamily="2" charset="0"/>
                <a:cs typeface="Segoe UI" panose="020B0502040204020203" pitchFamily="34" charset="0"/>
              </a:defRPr>
            </a:lvl2pPr>
            <a:lvl3pPr marL="324000" marR="0" indent="0" defTabSz="0" rtl="0" eaLnBrk="1" fontAlgn="auto" latinLnBrk="0" hangingPunct="1">
              <a:lnSpc>
                <a:spcPts val="1440"/>
              </a:lnSpc>
              <a:spcBef>
                <a:spcPts val="0"/>
              </a:spcBef>
              <a:spcAft>
                <a:spcPts val="360"/>
              </a:spcAft>
              <a:buClr>
                <a:srgbClr val="C4D600"/>
              </a:buClr>
              <a:buSzTx/>
              <a:buFont typeface="Arial" panose="020B0604020202020204"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486000" indent="0" defTabSz="0">
              <a:lnSpc>
                <a:spcPts val="1440"/>
              </a:lnSpc>
              <a:spcBef>
                <a:spcPts val="0"/>
              </a:spcBef>
              <a:spcAft>
                <a:spcPts val="360"/>
              </a:spcAft>
              <a:buClr>
                <a:srgbClr val="C4D600"/>
              </a:buClr>
              <a:buFont typeface="Arial" panose="020B0604020202020204"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648000" indent="0" defTabSz="0">
              <a:lnSpc>
                <a:spcPts val="1440"/>
              </a:lnSpc>
              <a:spcBef>
                <a:spcPts val="0"/>
              </a:spcBef>
              <a:spcAft>
                <a:spcPts val="360"/>
              </a:spcAft>
              <a:buClr>
                <a:srgbClr val="C4D600"/>
              </a:buClr>
              <a:buFont typeface="Arial"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supporting bullet points.</a:t>
            </a:r>
          </a:p>
        </p:txBody>
      </p:sp>
      <p:sp>
        <p:nvSpPr>
          <p:cNvPr id="6" name="Content Placeholder 5"/>
          <p:cNvSpPr>
            <a:spLocks noGrp="1"/>
          </p:cNvSpPr>
          <p:nvPr>
            <p:ph sz="quarter" idx="14" hasCustomPrompt="1"/>
          </p:nvPr>
        </p:nvSpPr>
        <p:spPr>
          <a:xfrm>
            <a:off x="468314" y="1275874"/>
            <a:ext cx="8207375" cy="2267426"/>
          </a:xfrm>
          <a:prstGeom prst="rect">
            <a:avLst/>
          </a:prstGeom>
        </p:spPr>
        <p:txBody>
          <a:bodyPr/>
          <a:lstStyle>
            <a:lvl1pPr marL="0" indent="0" algn="ctr">
              <a:buNone/>
              <a:defRPr sz="1620" spc="90" baseline="0">
                <a:solidFill>
                  <a:schemeClr val="tx1">
                    <a:lumMod val="50000"/>
                    <a:lumOff val="50000"/>
                  </a:schemeClr>
                </a:solidFill>
                <a:latin typeface="Quicksand" panose="00000500000000000000" pitchFamily="2" charset="0"/>
              </a:defRPr>
            </a:lvl1pPr>
            <a:lvl2pPr marL="411480" indent="0">
              <a:buNone/>
              <a:defRPr/>
            </a:lvl2pPr>
            <a:lvl3pPr marL="822960" indent="0">
              <a:buNone/>
              <a:defRPr/>
            </a:lvl3pPr>
            <a:lvl4pPr marL="1234440" indent="0">
              <a:buNone/>
              <a:defRPr/>
            </a:lvl4pPr>
            <a:lvl5pPr marL="1645920" indent="0">
              <a:buNone/>
              <a:defRPr/>
            </a:lvl5pPr>
          </a:lstStyle>
          <a:p>
            <a:pPr lvl="0"/>
            <a:r>
              <a:rPr lang="en-US" dirty="0"/>
              <a:t>Click to add chart or table </a:t>
            </a:r>
            <a:br>
              <a:rPr lang="en-US" dirty="0"/>
            </a:br>
            <a:r>
              <a:rPr lang="en-US" dirty="0"/>
              <a:t>(if pasting in info from Excel this box must be selected first)</a:t>
            </a:r>
          </a:p>
        </p:txBody>
      </p:sp>
      <p:sp>
        <p:nvSpPr>
          <p:cNvPr id="11" name="Title 1"/>
          <p:cNvSpPr txBox="1">
            <a:spLocks/>
          </p:cNvSpPr>
          <p:nvPr userDrawn="1"/>
        </p:nvSpPr>
        <p:spPr>
          <a:xfrm>
            <a:off x="467544" y="358920"/>
            <a:ext cx="5976664" cy="463036"/>
          </a:xfrm>
          <a:prstGeom prst="rect">
            <a:avLst/>
          </a:prstGeom>
        </p:spPr>
        <p:txBody>
          <a:bodyPr lIns="0" tIns="0" rIns="0" bIns="0" anchor="t"/>
          <a:lstStyle>
            <a:lvl1pPr algn="l" defTabSz="914400" rtl="0" eaLnBrk="1" latinLnBrk="0" hangingPunct="1">
              <a:spcBef>
                <a:spcPct val="0"/>
              </a:spcBef>
              <a:buNone/>
              <a:defRPr sz="1800" b="0" i="0" kern="1200" cap="none" spc="100" baseline="0">
                <a:solidFill>
                  <a:schemeClr val="tx1">
                    <a:lumMod val="85000"/>
                    <a:lumOff val="15000"/>
                  </a:schemeClr>
                </a:solidFill>
                <a:latin typeface="Quicksand Bold" panose="00000800000000000000" pitchFamily="2" charset="0"/>
                <a:ea typeface="+mj-ea"/>
                <a:cs typeface="Segoe UI" panose="020B0502040204020203" pitchFamily="34" charset="0"/>
              </a:defRPr>
            </a:lvl1pPr>
          </a:lstStyle>
          <a:p>
            <a:pPr fontAlgn="auto">
              <a:spcAft>
                <a:spcPts val="0"/>
              </a:spcAft>
            </a:pPr>
            <a:r>
              <a:rPr lang="en-US" sz="1620" dirty="0"/>
              <a:t>Click to add title </a:t>
            </a:r>
            <a:br>
              <a:rPr lang="en-US" sz="1620" dirty="0"/>
            </a:br>
            <a:r>
              <a:rPr lang="en-US" sz="1620" dirty="0"/>
              <a:t>(two line maximum)</a:t>
            </a:r>
            <a:endParaRPr lang="en-GB" sz="1620" dirty="0"/>
          </a:p>
        </p:txBody>
      </p:sp>
    </p:spTree>
    <p:extLst>
      <p:ext uri="{BB962C8B-B14F-4D97-AF65-F5344CB8AC3E}">
        <p14:creationId xmlns:p14="http://schemas.microsoft.com/office/powerpoint/2010/main" val="3725415248"/>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 image slide - 4 pictures">
    <p:spTree>
      <p:nvGrpSpPr>
        <p:cNvPr id="1" name=""/>
        <p:cNvGrpSpPr/>
        <p:nvPr/>
      </p:nvGrpSpPr>
      <p:grpSpPr>
        <a:xfrm>
          <a:off x="0" y="0"/>
          <a:ext cx="0" cy="0"/>
          <a:chOff x="0" y="0"/>
          <a:chExt cx="0" cy="0"/>
        </a:xfrm>
      </p:grpSpPr>
      <p:sp>
        <p:nvSpPr>
          <p:cNvPr id="10" name="Rectangle 8"/>
          <p:cNvSpPr>
            <a:spLocks noGrp="1"/>
          </p:cNvSpPr>
          <p:nvPr>
            <p:ph type="pic" sz="quarter" idx="11"/>
          </p:nvPr>
        </p:nvSpPr>
        <p:spPr>
          <a:xfrm>
            <a:off x="2651942"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3" name="Rectangle 6"/>
          <p:cNvSpPr>
            <a:spLocks noGrp="1"/>
          </p:cNvSpPr>
          <p:nvPr>
            <p:ph type="body" sz="quarter" idx="14" hasCustomPrompt="1"/>
          </p:nvPr>
        </p:nvSpPr>
        <p:spPr>
          <a:xfrm>
            <a:off x="2650319"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14" name="Rectangle 6"/>
          <p:cNvSpPr>
            <a:spLocks noGrp="1"/>
          </p:cNvSpPr>
          <p:nvPr>
            <p:ph type="body" sz="quarter" idx="15" hasCustomPrompt="1"/>
          </p:nvPr>
        </p:nvSpPr>
        <p:spPr>
          <a:xfrm>
            <a:off x="4668076"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16" name="Rectangle 8"/>
          <p:cNvSpPr>
            <a:spLocks noGrp="1"/>
          </p:cNvSpPr>
          <p:nvPr>
            <p:ph type="pic" sz="quarter" idx="16"/>
          </p:nvPr>
        </p:nvSpPr>
        <p:spPr>
          <a:xfrm>
            <a:off x="4665734" y="1740932"/>
            <a:ext cx="1800000" cy="162018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7" name="Rectangle 8"/>
          <p:cNvSpPr>
            <a:spLocks noGrp="1"/>
          </p:cNvSpPr>
          <p:nvPr>
            <p:ph type="pic" sz="quarter" idx="17"/>
          </p:nvPr>
        </p:nvSpPr>
        <p:spPr>
          <a:xfrm>
            <a:off x="6679526"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8" name="Rectangle 6"/>
          <p:cNvSpPr>
            <a:spLocks noGrp="1"/>
          </p:cNvSpPr>
          <p:nvPr>
            <p:ph type="body" sz="quarter" idx="18" hasCustomPrompt="1"/>
          </p:nvPr>
        </p:nvSpPr>
        <p:spPr>
          <a:xfrm>
            <a:off x="6682138" y="3435711"/>
            <a:ext cx="1797388" cy="301320"/>
          </a:xfrm>
          <a:prstGeom prst="rect">
            <a:avLst/>
          </a:prstGeom>
        </p:spPr>
        <p:txBody>
          <a:bodyPr lIns="0" tIns="0" rIns="0" bIns="0" anchor="t" anchorCtr="0">
            <a:noAutofit/>
          </a:bodyPr>
          <a:lstStyle>
            <a:lvl1pPr marL="0" marR="0" indent="0" algn="l" rtl="0" latinLnBrk="0">
              <a:spcBef>
                <a:spcPts val="0"/>
              </a:spcBef>
              <a:buFontTx/>
              <a:buNone/>
              <a:defRPr sz="90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21" name="Rectangle 8"/>
          <p:cNvSpPr>
            <a:spLocks noGrp="1"/>
          </p:cNvSpPr>
          <p:nvPr>
            <p:ph type="pic" sz="quarter" idx="21"/>
          </p:nvPr>
        </p:nvSpPr>
        <p:spPr>
          <a:xfrm>
            <a:off x="623312"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23" name="Rectangle 6"/>
          <p:cNvSpPr>
            <a:spLocks noGrp="1"/>
          </p:cNvSpPr>
          <p:nvPr>
            <p:ph type="body" sz="quarter" idx="22" hasCustomPrompt="1"/>
          </p:nvPr>
        </p:nvSpPr>
        <p:spPr>
          <a:xfrm>
            <a:off x="621689"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28"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3458401797"/>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4" name="TextBox 13"/>
          <p:cNvSpPr txBox="1"/>
          <p:nvPr userDrawn="1"/>
        </p:nvSpPr>
        <p:spPr>
          <a:xfrm>
            <a:off x="539750" y="4756771"/>
            <a:ext cx="8064500" cy="161583"/>
          </a:xfrm>
          <a:prstGeom prst="rect">
            <a:avLst/>
          </a:prstGeom>
          <a:noFill/>
        </p:spPr>
        <p:txBody>
          <a:bodyPr wrap="square" rtlCol="0">
            <a:spAutoFit/>
          </a:bodyPr>
          <a:lstStyle/>
          <a:p>
            <a:pPr algn="ctr"/>
            <a:r>
              <a:rPr lang="en-US" sz="45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rPr>
              <a:t>COPYRIGHT © La county chief sustainability office. ALL RIGHTS RESERVED</a:t>
            </a:r>
            <a:endParaRPr lang="en-GB" sz="45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endParaRPr>
          </a:p>
        </p:txBody>
      </p:sp>
      <p:sp>
        <p:nvSpPr>
          <p:cNvPr id="5" name="TextBox 4">
            <a:hlinkClick r:id="rId2"/>
          </p:cNvPr>
          <p:cNvSpPr txBox="1"/>
          <p:nvPr userDrawn="1"/>
        </p:nvSpPr>
        <p:spPr>
          <a:xfrm>
            <a:off x="971601" y="3673472"/>
            <a:ext cx="7200800" cy="369332"/>
          </a:xfrm>
          <a:prstGeom prst="rect">
            <a:avLst/>
          </a:prstGeom>
          <a:noFill/>
        </p:spPr>
        <p:txBody>
          <a:bodyPr wrap="square" rtlCol="0">
            <a:spAutoFit/>
          </a:bodyPr>
          <a:lstStyle/>
          <a:p>
            <a:pPr algn="ctr"/>
            <a:r>
              <a:rPr lang="en-GB" sz="1800" b="1" spc="90" baseline="0" dirty="0">
                <a:solidFill>
                  <a:srgbClr val="FFC000"/>
                </a:solidFill>
                <a:latin typeface="Quicksand" panose="00000500000000000000" pitchFamily="2" charset="0"/>
                <a:cs typeface="Segoe UI" panose="020B0502040204020203" pitchFamily="34" charset="0"/>
              </a:rPr>
              <a:t>OurCountyLA.org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04785" y="1337310"/>
            <a:ext cx="6134433" cy="2073859"/>
          </a:xfrm>
          <a:prstGeom prst="rect">
            <a:avLst/>
          </a:prstGeom>
        </p:spPr>
      </p:pic>
    </p:spTree>
    <p:extLst>
      <p:ext uri="{BB962C8B-B14F-4D97-AF65-F5344CB8AC3E}">
        <p14:creationId xmlns:p14="http://schemas.microsoft.com/office/powerpoint/2010/main" val="551915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ver 01">
  <p:cSld name="Cover 01">
    <p:bg>
      <p:bgPr>
        <a:solidFill>
          <a:schemeClr val="lt1"/>
        </a:solidFill>
        <a:effectLst/>
      </p:bgPr>
    </p:bg>
    <p:spTree>
      <p:nvGrpSpPr>
        <p:cNvPr id="1" name="Shape 19"/>
        <p:cNvGrpSpPr/>
        <p:nvPr/>
      </p:nvGrpSpPr>
      <p:grpSpPr>
        <a:xfrm>
          <a:off x="0" y="0"/>
          <a:ext cx="0" cy="0"/>
          <a:chOff x="0" y="0"/>
          <a:chExt cx="0" cy="0"/>
        </a:xfrm>
      </p:grpSpPr>
      <p:sp>
        <p:nvSpPr>
          <p:cNvPr id="20" name="Google Shape;20;p21"/>
          <p:cNvSpPr txBox="1"/>
          <p:nvPr/>
        </p:nvSpPr>
        <p:spPr>
          <a:xfrm>
            <a:off x="-1088571" y="349111"/>
            <a:ext cx="261257" cy="41358"/>
          </a:xfrm>
          <a:prstGeom prst="rect">
            <a:avLst/>
          </a:prstGeom>
          <a:noFill/>
          <a:ln>
            <a:noFill/>
          </a:ln>
        </p:spPr>
        <p:txBody>
          <a:bodyPr spcFirstLastPara="1" wrap="square" lIns="12850" tIns="12850" rIns="12850" bIns="12850" anchor="ctr" anchorCtr="0">
            <a:spAutoFit/>
          </a:bodyPr>
          <a:lstStyle/>
          <a:p>
            <a:pPr marL="0" marR="0" lvl="0" indent="0" algn="ctr" rtl="0">
              <a:lnSpc>
                <a:spcPct val="100000"/>
              </a:lnSpc>
              <a:spcBef>
                <a:spcPts val="0"/>
              </a:spcBef>
              <a:spcAft>
                <a:spcPts val="0"/>
              </a:spcAft>
              <a:buClr>
                <a:schemeClr val="dk2"/>
              </a:buClr>
              <a:buSzPts val="100"/>
              <a:buFont typeface="Arial"/>
              <a:buNone/>
            </a:pPr>
            <a:r>
              <a:rPr lang="en-US" sz="100" b="0" i="0" u="none" strike="noStrike" cap="none">
                <a:solidFill>
                  <a:schemeClr val="dk2"/>
                </a:solidFill>
                <a:latin typeface="Arial"/>
                <a:ea typeface="Arial"/>
                <a:cs typeface="Arial"/>
                <a:sym typeface="Arial"/>
              </a:rPr>
              <a:t>.</a:t>
            </a:r>
            <a:endParaRPr/>
          </a:p>
        </p:txBody>
      </p:sp>
      <p:sp>
        <p:nvSpPr>
          <p:cNvPr id="21" name="Google Shape;21;p21"/>
          <p:cNvSpPr txBox="1"/>
          <p:nvPr/>
        </p:nvSpPr>
        <p:spPr>
          <a:xfrm>
            <a:off x="-1088571" y="344783"/>
            <a:ext cx="261257" cy="50014"/>
          </a:xfrm>
          <a:prstGeom prst="rect">
            <a:avLst/>
          </a:prstGeom>
          <a:noFill/>
          <a:ln>
            <a:noFill/>
          </a:ln>
        </p:spPr>
        <p:txBody>
          <a:bodyPr spcFirstLastPara="1" wrap="square" lIns="17125" tIns="17125" rIns="17125" bIns="17125" anchor="ctr" anchorCtr="0">
            <a:spAutoFit/>
          </a:bodyPr>
          <a:lstStyle/>
          <a:p>
            <a:pPr marL="0" marR="0" lvl="0" indent="0" algn="ctr" rtl="0">
              <a:lnSpc>
                <a:spcPct val="100000"/>
              </a:lnSpc>
              <a:spcBef>
                <a:spcPts val="0"/>
              </a:spcBef>
              <a:spcAft>
                <a:spcPts val="0"/>
              </a:spcAft>
              <a:buClr>
                <a:schemeClr val="dk2"/>
              </a:buClr>
              <a:buSzPts val="100"/>
              <a:buFont typeface="Arial"/>
              <a:buNone/>
            </a:pPr>
            <a:r>
              <a:rPr lang="en-US" sz="100" b="0" i="0" u="none" strike="noStrike" cap="none">
                <a:solidFill>
                  <a:schemeClr val="dk2"/>
                </a:solidFill>
                <a:latin typeface="Arial"/>
                <a:ea typeface="Arial"/>
                <a:cs typeface="Arial"/>
                <a:sym typeface="Arial"/>
              </a:rPr>
              <a:t>.</a:t>
            </a:r>
            <a:endParaRPr/>
          </a:p>
        </p:txBody>
      </p:sp>
      <p:sp>
        <p:nvSpPr>
          <p:cNvPr id="22" name="Google Shape;22;p21"/>
          <p:cNvSpPr txBox="1"/>
          <p:nvPr/>
        </p:nvSpPr>
        <p:spPr>
          <a:xfrm>
            <a:off x="-1088571" y="344783"/>
            <a:ext cx="261257" cy="50014"/>
          </a:xfrm>
          <a:prstGeom prst="rect">
            <a:avLst/>
          </a:prstGeom>
          <a:noFill/>
          <a:ln>
            <a:noFill/>
          </a:ln>
        </p:spPr>
        <p:txBody>
          <a:bodyPr spcFirstLastPara="1" wrap="square" lIns="17125" tIns="17125" rIns="17125" bIns="17125" anchor="ctr" anchorCtr="0">
            <a:spAutoFit/>
          </a:bodyPr>
          <a:lstStyle/>
          <a:p>
            <a:pPr marL="0" marR="0" lvl="0" indent="0" algn="ctr" rtl="0">
              <a:lnSpc>
                <a:spcPct val="100000"/>
              </a:lnSpc>
              <a:spcBef>
                <a:spcPts val="0"/>
              </a:spcBef>
              <a:spcAft>
                <a:spcPts val="0"/>
              </a:spcAft>
              <a:buClr>
                <a:schemeClr val="dk2"/>
              </a:buClr>
              <a:buSzPts val="100"/>
              <a:buFont typeface="Arial"/>
              <a:buNone/>
            </a:pPr>
            <a:r>
              <a:rPr lang="en-US" sz="100" b="0" i="0" u="none" strike="noStrike" cap="none">
                <a:solidFill>
                  <a:schemeClr val="dk2"/>
                </a:solidFill>
                <a:latin typeface="Arial"/>
                <a:ea typeface="Arial"/>
                <a:cs typeface="Arial"/>
                <a:sym typeface="Arial"/>
              </a:rPr>
              <a:t>.</a:t>
            </a:r>
            <a:endParaRPr/>
          </a:p>
        </p:txBody>
      </p:sp>
      <p:sp>
        <p:nvSpPr>
          <p:cNvPr id="23" name="Google Shape;23;p21"/>
          <p:cNvSpPr/>
          <p:nvPr/>
        </p:nvSpPr>
        <p:spPr>
          <a:xfrm>
            <a:off x="593797" y="4621284"/>
            <a:ext cx="3915424" cy="387286"/>
          </a:xfrm>
          <a:prstGeom prst="rect">
            <a:avLst/>
          </a:prstGeom>
          <a:noFill/>
          <a:ln>
            <a:noFill/>
          </a:ln>
        </p:spPr>
        <p:txBody>
          <a:bodyPr spcFirstLastPara="1" wrap="square" lIns="0" tIns="45700" rIns="91425" bIns="45700" anchor="ctr" anchorCtr="0">
            <a:spAutoFit/>
          </a:bodyPr>
          <a:lstStyle/>
          <a:p>
            <a:pPr marL="0" marR="0" lvl="0" indent="0" algn="l" rtl="0">
              <a:spcBef>
                <a:spcPts val="0"/>
              </a:spcBef>
              <a:spcAft>
                <a:spcPts val="0"/>
              </a:spcAft>
              <a:buNone/>
            </a:pPr>
            <a:r>
              <a:rPr lang="en-US" sz="500" b="0" i="0" u="none" strike="noStrike" cap="none">
                <a:solidFill>
                  <a:srgbClr val="8D8B8D"/>
                </a:solidFill>
                <a:latin typeface="Arial"/>
                <a:ea typeface="Arial"/>
                <a:cs typeface="Arial"/>
                <a:sym typeface="Arial"/>
              </a:rPr>
              <a:t>As a covered entity under Title II of the Americans with Disabilities Act, the City of Los Angeles does not discriminate on the basis of disability and, upon request, will provide reasonable accommodation to ensure equal access to its programs, services and activities.</a:t>
            </a:r>
            <a:endParaRPr/>
          </a:p>
          <a:p>
            <a:pPr marL="0" marR="0" lvl="0" indent="0" algn="l" rtl="0">
              <a:lnSpc>
                <a:spcPct val="100000"/>
              </a:lnSpc>
              <a:spcBef>
                <a:spcPts val="500"/>
              </a:spcBef>
              <a:spcAft>
                <a:spcPts val="0"/>
              </a:spcAft>
              <a:buClr>
                <a:srgbClr val="8D8B8D"/>
              </a:buClr>
              <a:buSzPts val="500"/>
              <a:buFont typeface="Arial"/>
              <a:buNone/>
            </a:pPr>
            <a:r>
              <a:rPr lang="en-US" sz="500" b="0" i="0" u="none" strike="noStrike" cap="none">
                <a:solidFill>
                  <a:srgbClr val="8D8B8D"/>
                </a:solidFill>
                <a:latin typeface="Arial"/>
                <a:ea typeface="Arial"/>
                <a:cs typeface="Arial"/>
                <a:sym typeface="Arial"/>
              </a:rPr>
              <a:t>Copyright © 2023 City of Los Angeles. All rights reserved.</a:t>
            </a:r>
            <a:endParaRPr/>
          </a:p>
        </p:txBody>
      </p:sp>
      <p:sp>
        <p:nvSpPr>
          <p:cNvPr id="24" name="Google Shape;24;p21"/>
          <p:cNvSpPr>
            <a:spLocks noGrp="1"/>
          </p:cNvSpPr>
          <p:nvPr>
            <p:ph type="pic" idx="2"/>
          </p:nvPr>
        </p:nvSpPr>
        <p:spPr>
          <a:xfrm>
            <a:off x="5718941" y="0"/>
            <a:ext cx="3425059" cy="5143500"/>
          </a:xfrm>
          <a:prstGeom prst="rect">
            <a:avLst/>
          </a:prstGeom>
          <a:noFill/>
          <a:ln>
            <a:noFill/>
          </a:ln>
        </p:spPr>
      </p:sp>
      <p:pic>
        <p:nvPicPr>
          <p:cNvPr id="25" name="Google Shape;25;p2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71437" y="91575"/>
            <a:ext cx="1664792" cy="1286430"/>
          </a:xfrm>
          <a:prstGeom prst="rect">
            <a:avLst/>
          </a:prstGeom>
          <a:noFill/>
          <a:ln>
            <a:noFill/>
          </a:ln>
        </p:spPr>
      </p:pic>
      <p:sp>
        <p:nvSpPr>
          <p:cNvPr id="26" name="Google Shape;26;p21"/>
          <p:cNvSpPr txBox="1">
            <a:spLocks noGrp="1"/>
          </p:cNvSpPr>
          <p:nvPr>
            <p:ph type="body" idx="1"/>
          </p:nvPr>
        </p:nvSpPr>
        <p:spPr>
          <a:xfrm>
            <a:off x="595103" y="2863167"/>
            <a:ext cx="4185789" cy="295214"/>
          </a:xfrm>
          <a:prstGeom prst="rect">
            <a:avLst/>
          </a:prstGeom>
          <a:noFill/>
          <a:ln>
            <a:noFill/>
          </a:ln>
        </p:spPr>
        <p:txBody>
          <a:bodyPr spcFirstLastPara="1" wrap="square" lIns="0" tIns="0" rIns="0" bIns="0" anchor="t" anchorCtr="0">
            <a:noAutofit/>
          </a:bodyPr>
          <a:lstStyle>
            <a:lvl1pPr marL="457200" marR="0" lvl="0" indent="-228600" algn="l" rtl="0">
              <a:lnSpc>
                <a:spcPct val="150000"/>
              </a:lnSpc>
              <a:spcBef>
                <a:spcPts val="0"/>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27" name="Google Shape;27;p21"/>
          <p:cNvSpPr txBox="1">
            <a:spLocks noGrp="1"/>
          </p:cNvSpPr>
          <p:nvPr>
            <p:ph type="body" idx="3"/>
          </p:nvPr>
        </p:nvSpPr>
        <p:spPr>
          <a:xfrm>
            <a:off x="595103" y="3194805"/>
            <a:ext cx="4185789" cy="498913"/>
          </a:xfrm>
          <a:prstGeom prst="rect">
            <a:avLst/>
          </a:prstGeom>
          <a:noFill/>
          <a:ln>
            <a:noFill/>
          </a:ln>
        </p:spPr>
        <p:txBody>
          <a:bodyPr spcFirstLastPara="1" wrap="square" lIns="0" tIns="0" rIns="0" bIns="0" anchor="t" anchorCtr="0">
            <a:noAutofit/>
          </a:bodyPr>
          <a:lstStyle>
            <a:lvl1pPr marL="457200" marR="0" lvl="0" indent="-228600" algn="l" rtl="0">
              <a:lnSpc>
                <a:spcPct val="150000"/>
              </a:lnSpc>
              <a:spcBef>
                <a:spcPts val="0"/>
              </a:spcBef>
              <a:spcAft>
                <a:spcPts val="0"/>
              </a:spcAft>
              <a:buClr>
                <a:schemeClr val="accent1"/>
              </a:buClr>
              <a:buSzPts val="900"/>
              <a:buFont typeface="Arial"/>
              <a:buNone/>
              <a:defRPr sz="9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67364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 Dark">
  <p:cSld name="Section - Dark">
    <p:bg>
      <p:bgPr>
        <a:solidFill>
          <a:schemeClr val="accent1"/>
        </a:solidFill>
        <a:effectLst/>
      </p:bgPr>
    </p:bg>
    <p:spTree>
      <p:nvGrpSpPr>
        <p:cNvPr id="1" name="Shape 36"/>
        <p:cNvGrpSpPr/>
        <p:nvPr/>
      </p:nvGrpSpPr>
      <p:grpSpPr>
        <a:xfrm>
          <a:off x="0" y="0"/>
          <a:ext cx="0" cy="0"/>
          <a:chOff x="0" y="0"/>
          <a:chExt cx="0" cy="0"/>
        </a:xfrm>
      </p:grpSpPr>
      <p:sp>
        <p:nvSpPr>
          <p:cNvPr id="37" name="Google Shape;37;p23"/>
          <p:cNvSpPr txBox="1"/>
          <p:nvPr/>
        </p:nvSpPr>
        <p:spPr>
          <a:xfrm>
            <a:off x="-1088571" y="344783"/>
            <a:ext cx="261257" cy="50014"/>
          </a:xfrm>
          <a:prstGeom prst="rect">
            <a:avLst/>
          </a:prstGeom>
          <a:noFill/>
          <a:ln>
            <a:noFill/>
          </a:ln>
        </p:spPr>
        <p:txBody>
          <a:bodyPr spcFirstLastPara="1" wrap="square" lIns="17125" tIns="17125" rIns="17125" bIns="17125" anchor="ctr" anchorCtr="0">
            <a:spAutoFit/>
          </a:bodyPr>
          <a:lstStyle/>
          <a:p>
            <a:pPr marL="0" marR="0" lvl="0" indent="0" algn="ctr" rtl="0">
              <a:lnSpc>
                <a:spcPct val="100000"/>
              </a:lnSpc>
              <a:spcBef>
                <a:spcPts val="0"/>
              </a:spcBef>
              <a:spcAft>
                <a:spcPts val="0"/>
              </a:spcAft>
              <a:buClr>
                <a:schemeClr val="dk2"/>
              </a:buClr>
              <a:buSzPts val="100"/>
              <a:buFont typeface="Arial"/>
              <a:buNone/>
            </a:pPr>
            <a:r>
              <a:rPr lang="en-US" sz="100" b="0" i="0" u="none" strike="noStrike" cap="none">
                <a:solidFill>
                  <a:schemeClr val="dk2"/>
                </a:solidFill>
                <a:latin typeface="Arial"/>
                <a:ea typeface="Arial"/>
                <a:cs typeface="Arial"/>
                <a:sym typeface="Arial"/>
              </a:rPr>
              <a:t>.</a:t>
            </a:r>
            <a:endParaRPr/>
          </a:p>
        </p:txBody>
      </p:sp>
      <p:sp>
        <p:nvSpPr>
          <p:cNvPr id="38" name="Google Shape;38;p23"/>
          <p:cNvSpPr txBox="1"/>
          <p:nvPr/>
        </p:nvSpPr>
        <p:spPr>
          <a:xfrm>
            <a:off x="-1088571" y="344783"/>
            <a:ext cx="261257" cy="50014"/>
          </a:xfrm>
          <a:prstGeom prst="rect">
            <a:avLst/>
          </a:prstGeom>
          <a:noFill/>
          <a:ln>
            <a:noFill/>
          </a:ln>
        </p:spPr>
        <p:txBody>
          <a:bodyPr spcFirstLastPara="1" wrap="square" lIns="17125" tIns="17125" rIns="17125" bIns="17125" anchor="ctr" anchorCtr="0">
            <a:spAutoFit/>
          </a:bodyPr>
          <a:lstStyle/>
          <a:p>
            <a:pPr marL="0" marR="0" lvl="0" indent="0" algn="ctr" rtl="0">
              <a:lnSpc>
                <a:spcPct val="100000"/>
              </a:lnSpc>
              <a:spcBef>
                <a:spcPts val="0"/>
              </a:spcBef>
              <a:spcAft>
                <a:spcPts val="0"/>
              </a:spcAft>
              <a:buClr>
                <a:schemeClr val="dk2"/>
              </a:buClr>
              <a:buSzPts val="100"/>
              <a:buFont typeface="Arial"/>
              <a:buNone/>
            </a:pPr>
            <a:r>
              <a:rPr lang="en-US" sz="100" b="0" i="0" u="none" strike="noStrike" cap="none">
                <a:solidFill>
                  <a:schemeClr val="dk2"/>
                </a:solidFill>
                <a:latin typeface="Arial"/>
                <a:ea typeface="Arial"/>
                <a:cs typeface="Arial"/>
                <a:sym typeface="Arial"/>
              </a:rPr>
              <a:t>.</a:t>
            </a:r>
            <a:endParaRPr/>
          </a:p>
        </p:txBody>
      </p:sp>
      <p:pic>
        <p:nvPicPr>
          <p:cNvPr id="39" name="Google Shape;39;p2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71437" y="91575"/>
            <a:ext cx="1664792" cy="1286430"/>
          </a:xfrm>
          <a:prstGeom prst="rect">
            <a:avLst/>
          </a:prstGeom>
          <a:noFill/>
          <a:ln>
            <a:noFill/>
          </a:ln>
        </p:spPr>
      </p:pic>
      <p:sp>
        <p:nvSpPr>
          <p:cNvPr id="40" name="Google Shape;40;p23"/>
          <p:cNvSpPr/>
          <p:nvPr/>
        </p:nvSpPr>
        <p:spPr>
          <a:xfrm>
            <a:off x="593797" y="4621284"/>
            <a:ext cx="3915424" cy="387286"/>
          </a:xfrm>
          <a:prstGeom prst="rect">
            <a:avLst/>
          </a:prstGeom>
          <a:noFill/>
          <a:ln>
            <a:noFill/>
          </a:ln>
        </p:spPr>
        <p:txBody>
          <a:bodyPr spcFirstLastPara="1" wrap="square" lIns="0" tIns="45700" rIns="91425" bIns="45700" anchor="ctr" anchorCtr="0">
            <a:spAutoFit/>
          </a:bodyPr>
          <a:lstStyle/>
          <a:p>
            <a:pPr marL="0" marR="0" lvl="0" indent="0" algn="l" rtl="0">
              <a:spcBef>
                <a:spcPts val="0"/>
              </a:spcBef>
              <a:spcAft>
                <a:spcPts val="0"/>
              </a:spcAft>
              <a:buNone/>
            </a:pPr>
            <a:r>
              <a:rPr lang="en-US" sz="500" b="0" i="0" u="none" strike="noStrike" cap="none">
                <a:solidFill>
                  <a:schemeClr val="accent6"/>
                </a:solidFill>
                <a:latin typeface="Arial"/>
                <a:ea typeface="Arial"/>
                <a:cs typeface="Arial"/>
                <a:sym typeface="Arial"/>
              </a:rPr>
              <a:t>As a covered entity under Title II of the Americans with Disabilities Act, the City of Los Angeles does not discriminate on the basis of disability and, upon request, will provide reasonable accommodation to ensure equal access to its programs, services and activities.</a:t>
            </a:r>
            <a:endParaRPr/>
          </a:p>
          <a:p>
            <a:pPr marL="0" marR="0" lvl="0" indent="0" algn="l" rtl="0">
              <a:lnSpc>
                <a:spcPct val="100000"/>
              </a:lnSpc>
              <a:spcBef>
                <a:spcPts val="500"/>
              </a:spcBef>
              <a:spcAft>
                <a:spcPts val="0"/>
              </a:spcAft>
              <a:buClr>
                <a:schemeClr val="accent6"/>
              </a:buClr>
              <a:buSzPts val="500"/>
              <a:buFont typeface="Arial"/>
              <a:buNone/>
            </a:pPr>
            <a:r>
              <a:rPr lang="en-US" sz="500" b="0" i="0" u="none" strike="noStrike" cap="none">
                <a:solidFill>
                  <a:schemeClr val="accent6"/>
                </a:solidFill>
                <a:latin typeface="Arial"/>
                <a:ea typeface="Arial"/>
                <a:cs typeface="Arial"/>
                <a:sym typeface="Arial"/>
              </a:rPr>
              <a:t>Copyright © 2023 City of Los Angeles. All rights reserved.</a:t>
            </a:r>
            <a:endParaRPr/>
          </a:p>
        </p:txBody>
      </p:sp>
      <p:sp>
        <p:nvSpPr>
          <p:cNvPr id="41" name="Google Shape;41;p23"/>
          <p:cNvSpPr>
            <a:spLocks noGrp="1"/>
          </p:cNvSpPr>
          <p:nvPr>
            <p:ph type="pic" idx="2"/>
          </p:nvPr>
        </p:nvSpPr>
        <p:spPr>
          <a:xfrm>
            <a:off x="5718941" y="0"/>
            <a:ext cx="3425059" cy="5143500"/>
          </a:xfrm>
          <a:prstGeom prst="rect">
            <a:avLst/>
          </a:prstGeom>
          <a:noFill/>
          <a:ln>
            <a:noFill/>
          </a:ln>
        </p:spPr>
      </p:sp>
      <p:sp>
        <p:nvSpPr>
          <p:cNvPr id="42" name="Google Shape;42;p23"/>
          <p:cNvSpPr txBox="1">
            <a:spLocks noGrp="1"/>
          </p:cNvSpPr>
          <p:nvPr>
            <p:ph type="body" idx="1"/>
          </p:nvPr>
        </p:nvSpPr>
        <p:spPr>
          <a:xfrm>
            <a:off x="595103" y="2486511"/>
            <a:ext cx="4185789" cy="295214"/>
          </a:xfrm>
          <a:prstGeom prst="rect">
            <a:avLst/>
          </a:prstGeom>
          <a:noFill/>
          <a:ln>
            <a:noFill/>
          </a:ln>
        </p:spPr>
        <p:txBody>
          <a:bodyPr spcFirstLastPara="1" wrap="square" lIns="0" tIns="0" rIns="0" bIns="0" anchor="t" anchorCtr="0">
            <a:noAutofit/>
          </a:bodyPr>
          <a:lstStyle>
            <a:lvl1pPr marL="457200" marR="0" lvl="0" indent="-228600" algn="l" rtl="0">
              <a:lnSpc>
                <a:spcPct val="150000"/>
              </a:lnSpc>
              <a:spcBef>
                <a:spcPts val="0"/>
              </a:spcBef>
              <a:spcAft>
                <a:spcPts val="0"/>
              </a:spcAft>
              <a:buClr>
                <a:schemeClr val="lt1"/>
              </a:buClr>
              <a:buSzPts val="1400"/>
              <a:buFont typeface="Arial"/>
              <a:buNone/>
              <a:defRPr sz="1400" b="1" i="0" u="none" strike="noStrike" cap="none">
                <a:solidFill>
                  <a:schemeClr val="l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3" name="Google Shape;43;p23"/>
          <p:cNvSpPr txBox="1">
            <a:spLocks noGrp="1"/>
          </p:cNvSpPr>
          <p:nvPr>
            <p:ph type="body" idx="3"/>
          </p:nvPr>
        </p:nvSpPr>
        <p:spPr>
          <a:xfrm>
            <a:off x="595103" y="2818149"/>
            <a:ext cx="4185789" cy="498913"/>
          </a:xfrm>
          <a:prstGeom prst="rect">
            <a:avLst/>
          </a:prstGeom>
          <a:noFill/>
          <a:ln>
            <a:noFill/>
          </a:ln>
        </p:spPr>
        <p:txBody>
          <a:bodyPr spcFirstLastPara="1" wrap="square" lIns="0" tIns="0" rIns="0" bIns="0" anchor="t" anchorCtr="0">
            <a:noAutofit/>
          </a:bodyPr>
          <a:lstStyle>
            <a:lvl1pPr marL="457200" marR="0" lvl="0" indent="-228600" algn="l" rtl="0">
              <a:lnSpc>
                <a:spcPct val="150000"/>
              </a:lnSpc>
              <a:spcBef>
                <a:spcPts val="0"/>
              </a:spcBef>
              <a:spcAft>
                <a:spcPts val="0"/>
              </a:spcAft>
              <a:buClr>
                <a:schemeClr val="lt1"/>
              </a:buClr>
              <a:buSzPts val="900"/>
              <a:buFont typeface="Arial"/>
              <a:buNone/>
              <a:defRPr sz="900" b="1" i="0" u="none" strike="noStrike" cap="none">
                <a:solidFill>
                  <a:schemeClr val="l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4051789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op">
  <p:cSld name="Title Top">
    <p:spTree>
      <p:nvGrpSpPr>
        <p:cNvPr id="1" name="Shape 44"/>
        <p:cNvGrpSpPr/>
        <p:nvPr/>
      </p:nvGrpSpPr>
      <p:grpSpPr>
        <a:xfrm>
          <a:off x="0" y="0"/>
          <a:ext cx="0" cy="0"/>
          <a:chOff x="0" y="0"/>
          <a:chExt cx="0" cy="0"/>
        </a:xfrm>
      </p:grpSpPr>
      <p:sp>
        <p:nvSpPr>
          <p:cNvPr id="45" name="Google Shape;45;p24"/>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4"/>
          <p:cNvSpPr>
            <a:spLocks noGrp="1"/>
          </p:cNvSpPr>
          <p:nvPr>
            <p:ph type="pic" idx="2"/>
          </p:nvPr>
        </p:nvSpPr>
        <p:spPr>
          <a:xfrm>
            <a:off x="5718941" y="847397"/>
            <a:ext cx="3425059" cy="3760076"/>
          </a:xfrm>
          <a:prstGeom prst="rect">
            <a:avLst/>
          </a:prstGeom>
          <a:noFill/>
          <a:ln>
            <a:noFill/>
          </a:ln>
        </p:spPr>
      </p:sp>
      <p:sp>
        <p:nvSpPr>
          <p:cNvPr id="47" name="Google Shape;47;p24"/>
          <p:cNvSpPr txBox="1">
            <a:spLocks noGrp="1"/>
          </p:cNvSpPr>
          <p:nvPr>
            <p:ph type="body" idx="1"/>
          </p:nvPr>
        </p:nvSpPr>
        <p:spPr>
          <a:xfrm>
            <a:off x="407965" y="847397"/>
            <a:ext cx="4812217"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81693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202D3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8095" y="0"/>
            <a:ext cx="7200716" cy="5144004"/>
          </a:xfrm>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Top">
  <p:cSld name="Title Subtitle Top">
    <p:spTree>
      <p:nvGrpSpPr>
        <p:cNvPr id="1" name="Shape 48"/>
        <p:cNvGrpSpPr/>
        <p:nvPr/>
      </p:nvGrpSpPr>
      <p:grpSpPr>
        <a:xfrm>
          <a:off x="0" y="0"/>
          <a:ext cx="0" cy="0"/>
          <a:chOff x="0" y="0"/>
          <a:chExt cx="0" cy="0"/>
        </a:xfrm>
      </p:grpSpPr>
      <p:sp>
        <p:nvSpPr>
          <p:cNvPr id="49" name="Google Shape;49;p25"/>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5"/>
          <p:cNvSpPr txBox="1">
            <a:spLocks noGrp="1"/>
          </p:cNvSpPr>
          <p:nvPr>
            <p:ph type="body" idx="1"/>
          </p:nvPr>
        </p:nvSpPr>
        <p:spPr>
          <a:xfrm>
            <a:off x="2057400" y="754574"/>
            <a:ext cx="5029200" cy="153888"/>
          </a:xfrm>
          <a:prstGeom prst="rect">
            <a:avLst/>
          </a:prstGeom>
          <a:noFill/>
          <a:ln>
            <a:noFill/>
          </a:ln>
        </p:spPr>
        <p:txBody>
          <a:bodyPr spcFirstLastPara="1" wrap="square" lIns="0" tIns="0" rIns="0" bIns="0" anchor="b" anchorCtr="0">
            <a:spAutoFit/>
          </a:bodyPr>
          <a:lstStyle>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cxnSp>
        <p:nvCxnSpPr>
          <p:cNvPr id="51" name="Google Shape;51;p25"/>
          <p:cNvCxnSpPr/>
          <p:nvPr/>
        </p:nvCxnSpPr>
        <p:spPr>
          <a:xfrm>
            <a:off x="4335517" y="662150"/>
            <a:ext cx="472966" cy="0"/>
          </a:xfrm>
          <a:prstGeom prst="straightConnector1">
            <a:avLst/>
          </a:prstGeom>
          <a:noFill/>
          <a:ln w="38100" cap="flat" cmpd="sng">
            <a:solidFill>
              <a:schemeClr val="accent2"/>
            </a:solidFill>
            <a:prstDash val="solid"/>
            <a:miter lim="800000"/>
            <a:headEnd type="none" w="sm" len="sm"/>
            <a:tailEnd type="none" w="sm" len="sm"/>
          </a:ln>
        </p:spPr>
      </p:cxnSp>
      <p:sp>
        <p:nvSpPr>
          <p:cNvPr id="52" name="Google Shape;52;p25"/>
          <p:cNvSpPr txBox="1">
            <a:spLocks noGrp="1"/>
          </p:cNvSpPr>
          <p:nvPr>
            <p:ph type="body" idx="2"/>
          </p:nvPr>
        </p:nvSpPr>
        <p:spPr>
          <a:xfrm>
            <a:off x="407965" y="1202121"/>
            <a:ext cx="4812217"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53" name="Google Shape;53;p25"/>
          <p:cNvSpPr>
            <a:spLocks noGrp="1"/>
          </p:cNvSpPr>
          <p:nvPr>
            <p:ph type="pic" idx="3"/>
          </p:nvPr>
        </p:nvSpPr>
        <p:spPr>
          <a:xfrm>
            <a:off x="5718941" y="1202121"/>
            <a:ext cx="3425059" cy="3405352"/>
          </a:xfrm>
          <a:prstGeom prst="rect">
            <a:avLst/>
          </a:prstGeom>
          <a:noFill/>
          <a:ln>
            <a:noFill/>
          </a:ln>
        </p:spPr>
      </p:sp>
    </p:spTree>
    <p:extLst>
      <p:ext uri="{BB962C8B-B14F-4D97-AF65-F5344CB8AC3E}">
        <p14:creationId xmlns:p14="http://schemas.microsoft.com/office/powerpoint/2010/main" val="278103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ubtitle Left - 2 Images">
  <p:cSld name="Title Subtitle Left - 2 Images">
    <p:spTree>
      <p:nvGrpSpPr>
        <p:cNvPr id="1" name="Shape 54"/>
        <p:cNvGrpSpPr/>
        <p:nvPr/>
      </p:nvGrpSpPr>
      <p:grpSpPr>
        <a:xfrm>
          <a:off x="0" y="0"/>
          <a:ext cx="0" cy="0"/>
          <a:chOff x="0" y="0"/>
          <a:chExt cx="0" cy="0"/>
        </a:xfrm>
      </p:grpSpPr>
      <p:sp>
        <p:nvSpPr>
          <p:cNvPr id="55" name="Google Shape;55;p26"/>
          <p:cNvSpPr>
            <a:spLocks noGrp="1"/>
          </p:cNvSpPr>
          <p:nvPr>
            <p:ph type="pic" idx="2"/>
          </p:nvPr>
        </p:nvSpPr>
        <p:spPr>
          <a:xfrm>
            <a:off x="5092506" y="2387294"/>
            <a:ext cx="4051494" cy="2247147"/>
          </a:xfrm>
          <a:prstGeom prst="rect">
            <a:avLst/>
          </a:prstGeom>
          <a:noFill/>
          <a:ln>
            <a:noFill/>
          </a:ln>
        </p:spPr>
      </p:sp>
      <p:sp>
        <p:nvSpPr>
          <p:cNvPr id="56" name="Google Shape;56;p26"/>
          <p:cNvSpPr>
            <a:spLocks noGrp="1"/>
          </p:cNvSpPr>
          <p:nvPr>
            <p:ph type="pic" idx="3"/>
          </p:nvPr>
        </p:nvSpPr>
        <p:spPr>
          <a:xfrm>
            <a:off x="5092506" y="2759"/>
            <a:ext cx="4051494" cy="2247147"/>
          </a:xfrm>
          <a:prstGeom prst="rect">
            <a:avLst/>
          </a:prstGeom>
          <a:noFill/>
          <a:ln>
            <a:noFill/>
          </a:ln>
        </p:spPr>
      </p:sp>
      <p:sp>
        <p:nvSpPr>
          <p:cNvPr id="57" name="Google Shape;57;p26"/>
          <p:cNvSpPr txBox="1">
            <a:spLocks noGrp="1"/>
          </p:cNvSpPr>
          <p:nvPr>
            <p:ph type="body" idx="1"/>
          </p:nvPr>
        </p:nvSpPr>
        <p:spPr>
          <a:xfrm>
            <a:off x="407965" y="1623360"/>
            <a:ext cx="4476831"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58" name="Google Shape;58;p26"/>
          <p:cNvSpPr txBox="1">
            <a:spLocks noGrp="1"/>
          </p:cNvSpPr>
          <p:nvPr>
            <p:ph type="body" idx="4"/>
          </p:nvPr>
        </p:nvSpPr>
        <p:spPr>
          <a:xfrm>
            <a:off x="407966" y="447661"/>
            <a:ext cx="4476855" cy="3323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59" name="Google Shape;59;p26"/>
          <p:cNvSpPr txBox="1">
            <a:spLocks noGrp="1"/>
          </p:cNvSpPr>
          <p:nvPr>
            <p:ph type="body" idx="5"/>
          </p:nvPr>
        </p:nvSpPr>
        <p:spPr>
          <a:xfrm>
            <a:off x="407965" y="1252841"/>
            <a:ext cx="4476831" cy="23013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13"/>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133653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ubtitle Left - 3 Images">
  <p:cSld name="Title Subtitle Left - 3 Images">
    <p:spTree>
      <p:nvGrpSpPr>
        <p:cNvPr id="1" name="Shape 60"/>
        <p:cNvGrpSpPr/>
        <p:nvPr/>
      </p:nvGrpSpPr>
      <p:grpSpPr>
        <a:xfrm>
          <a:off x="0" y="0"/>
          <a:ext cx="0" cy="0"/>
          <a:chOff x="0" y="0"/>
          <a:chExt cx="0" cy="0"/>
        </a:xfrm>
      </p:grpSpPr>
      <p:sp>
        <p:nvSpPr>
          <p:cNvPr id="61" name="Google Shape;61;p27"/>
          <p:cNvSpPr>
            <a:spLocks noGrp="1"/>
          </p:cNvSpPr>
          <p:nvPr>
            <p:ph type="pic" idx="2"/>
          </p:nvPr>
        </p:nvSpPr>
        <p:spPr>
          <a:xfrm>
            <a:off x="6448097" y="2760"/>
            <a:ext cx="2695902" cy="1451609"/>
          </a:xfrm>
          <a:prstGeom prst="rect">
            <a:avLst/>
          </a:prstGeom>
          <a:noFill/>
          <a:ln>
            <a:noFill/>
          </a:ln>
        </p:spPr>
      </p:sp>
      <p:sp>
        <p:nvSpPr>
          <p:cNvPr id="62" name="Google Shape;62;p27"/>
          <p:cNvSpPr>
            <a:spLocks noGrp="1"/>
          </p:cNvSpPr>
          <p:nvPr>
            <p:ph type="pic" idx="3"/>
          </p:nvPr>
        </p:nvSpPr>
        <p:spPr>
          <a:xfrm>
            <a:off x="6448097" y="1599018"/>
            <a:ext cx="2695902" cy="1451609"/>
          </a:xfrm>
          <a:prstGeom prst="rect">
            <a:avLst/>
          </a:prstGeom>
          <a:noFill/>
          <a:ln>
            <a:noFill/>
          </a:ln>
        </p:spPr>
      </p:sp>
      <p:sp>
        <p:nvSpPr>
          <p:cNvPr id="63" name="Google Shape;63;p27"/>
          <p:cNvSpPr>
            <a:spLocks noGrp="1"/>
          </p:cNvSpPr>
          <p:nvPr>
            <p:ph type="pic" idx="4"/>
          </p:nvPr>
        </p:nvSpPr>
        <p:spPr>
          <a:xfrm>
            <a:off x="6448097" y="3183453"/>
            <a:ext cx="2695902" cy="1451609"/>
          </a:xfrm>
          <a:prstGeom prst="rect">
            <a:avLst/>
          </a:prstGeom>
          <a:noFill/>
          <a:ln>
            <a:noFill/>
          </a:ln>
        </p:spPr>
      </p:sp>
      <p:sp>
        <p:nvSpPr>
          <p:cNvPr id="64" name="Google Shape;64;p27"/>
          <p:cNvSpPr txBox="1">
            <a:spLocks noGrp="1"/>
          </p:cNvSpPr>
          <p:nvPr>
            <p:ph type="body" idx="1"/>
          </p:nvPr>
        </p:nvSpPr>
        <p:spPr>
          <a:xfrm>
            <a:off x="407965" y="1623360"/>
            <a:ext cx="4476831"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65" name="Google Shape;65;p27"/>
          <p:cNvSpPr txBox="1">
            <a:spLocks noGrp="1"/>
          </p:cNvSpPr>
          <p:nvPr>
            <p:ph type="body" idx="5"/>
          </p:nvPr>
        </p:nvSpPr>
        <p:spPr>
          <a:xfrm>
            <a:off x="407966" y="447661"/>
            <a:ext cx="4476855" cy="3323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66" name="Google Shape;66;p27"/>
          <p:cNvSpPr txBox="1">
            <a:spLocks noGrp="1"/>
          </p:cNvSpPr>
          <p:nvPr>
            <p:ph type="body" idx="6"/>
          </p:nvPr>
        </p:nvSpPr>
        <p:spPr>
          <a:xfrm>
            <a:off x="407965" y="1252841"/>
            <a:ext cx="4476831" cy="23013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13"/>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66400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Top - Color Boxes">
  <p:cSld name="Title Top - Color Boxes">
    <p:spTree>
      <p:nvGrpSpPr>
        <p:cNvPr id="1" name="Shape 75"/>
        <p:cNvGrpSpPr/>
        <p:nvPr/>
      </p:nvGrpSpPr>
      <p:grpSpPr>
        <a:xfrm>
          <a:off x="0" y="0"/>
          <a:ext cx="0" cy="0"/>
          <a:chOff x="0" y="0"/>
          <a:chExt cx="0" cy="0"/>
        </a:xfrm>
      </p:grpSpPr>
      <p:sp>
        <p:nvSpPr>
          <p:cNvPr id="76" name="Google Shape;76;p29"/>
          <p:cNvSpPr txBox="1">
            <a:spLocks noGrp="1"/>
          </p:cNvSpPr>
          <p:nvPr>
            <p:ph type="body" idx="1"/>
          </p:nvPr>
        </p:nvSpPr>
        <p:spPr>
          <a:xfrm>
            <a:off x="777149" y="1196199"/>
            <a:ext cx="2312126" cy="427809"/>
          </a:xfrm>
          <a:prstGeom prst="rect">
            <a:avLst/>
          </a:prstGeom>
          <a:noFill/>
          <a:ln w="25400"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77" name="Google Shape;77;p29"/>
          <p:cNvSpPr txBox="1">
            <a:spLocks noGrp="1"/>
          </p:cNvSpPr>
          <p:nvPr>
            <p:ph type="body" idx="2"/>
          </p:nvPr>
        </p:nvSpPr>
        <p:spPr>
          <a:xfrm>
            <a:off x="3402686" y="1196199"/>
            <a:ext cx="2312126" cy="427809"/>
          </a:xfrm>
          <a:prstGeom prst="rect">
            <a:avLst/>
          </a:prstGeom>
          <a:noFill/>
          <a:ln w="22225"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78" name="Google Shape;78;p29"/>
          <p:cNvSpPr txBox="1">
            <a:spLocks noGrp="1"/>
          </p:cNvSpPr>
          <p:nvPr>
            <p:ph type="body" idx="3"/>
          </p:nvPr>
        </p:nvSpPr>
        <p:spPr>
          <a:xfrm>
            <a:off x="6026616" y="1196199"/>
            <a:ext cx="2312126" cy="427809"/>
          </a:xfrm>
          <a:prstGeom prst="rect">
            <a:avLst/>
          </a:prstGeom>
          <a:noFill/>
          <a:ln w="22225"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79" name="Google Shape;79;p29"/>
          <p:cNvSpPr txBox="1">
            <a:spLocks noGrp="1"/>
          </p:cNvSpPr>
          <p:nvPr>
            <p:ph type="body" idx="4"/>
          </p:nvPr>
        </p:nvSpPr>
        <p:spPr>
          <a:xfrm>
            <a:off x="777149" y="1954213"/>
            <a:ext cx="2312126" cy="427809"/>
          </a:xfrm>
          <a:prstGeom prst="rect">
            <a:avLst/>
          </a:prstGeom>
          <a:noFill/>
          <a:ln w="25400" cap="flat" cmpd="sng">
            <a:solidFill>
              <a:schemeClr val="accent2"/>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0" name="Google Shape;80;p29"/>
          <p:cNvSpPr txBox="1">
            <a:spLocks noGrp="1"/>
          </p:cNvSpPr>
          <p:nvPr>
            <p:ph type="body" idx="5"/>
          </p:nvPr>
        </p:nvSpPr>
        <p:spPr>
          <a:xfrm>
            <a:off x="3402686" y="1954213"/>
            <a:ext cx="2312126" cy="427809"/>
          </a:xfrm>
          <a:prstGeom prst="rect">
            <a:avLst/>
          </a:prstGeom>
          <a:noFill/>
          <a:ln w="22225" cap="flat" cmpd="sng">
            <a:solidFill>
              <a:schemeClr val="accent2"/>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1" name="Google Shape;81;p29"/>
          <p:cNvSpPr txBox="1">
            <a:spLocks noGrp="1"/>
          </p:cNvSpPr>
          <p:nvPr>
            <p:ph type="body" idx="6"/>
          </p:nvPr>
        </p:nvSpPr>
        <p:spPr>
          <a:xfrm>
            <a:off x="6026616" y="1954213"/>
            <a:ext cx="2312126" cy="427809"/>
          </a:xfrm>
          <a:prstGeom prst="rect">
            <a:avLst/>
          </a:prstGeom>
          <a:noFill/>
          <a:ln w="22225" cap="flat" cmpd="sng">
            <a:solidFill>
              <a:schemeClr val="accent2"/>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2" name="Google Shape;82;p29"/>
          <p:cNvSpPr txBox="1">
            <a:spLocks noGrp="1"/>
          </p:cNvSpPr>
          <p:nvPr>
            <p:ph type="body" idx="7"/>
          </p:nvPr>
        </p:nvSpPr>
        <p:spPr>
          <a:xfrm>
            <a:off x="777149" y="2712227"/>
            <a:ext cx="2312126" cy="427809"/>
          </a:xfrm>
          <a:prstGeom prst="rect">
            <a:avLst/>
          </a:prstGeom>
          <a:noFill/>
          <a:ln w="25400" cap="flat" cmpd="sng">
            <a:solidFill>
              <a:schemeClr val="accent4"/>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3" name="Google Shape;83;p29"/>
          <p:cNvSpPr txBox="1">
            <a:spLocks noGrp="1"/>
          </p:cNvSpPr>
          <p:nvPr>
            <p:ph type="body" idx="8"/>
          </p:nvPr>
        </p:nvSpPr>
        <p:spPr>
          <a:xfrm>
            <a:off x="3402686" y="2712227"/>
            <a:ext cx="2312126" cy="427809"/>
          </a:xfrm>
          <a:prstGeom prst="rect">
            <a:avLst/>
          </a:prstGeom>
          <a:noFill/>
          <a:ln w="22225" cap="flat" cmpd="sng">
            <a:solidFill>
              <a:schemeClr val="accent4"/>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4" name="Google Shape;84;p29"/>
          <p:cNvSpPr txBox="1">
            <a:spLocks noGrp="1"/>
          </p:cNvSpPr>
          <p:nvPr>
            <p:ph type="body" idx="9"/>
          </p:nvPr>
        </p:nvSpPr>
        <p:spPr>
          <a:xfrm>
            <a:off x="6026616" y="2712227"/>
            <a:ext cx="2312126" cy="427809"/>
          </a:xfrm>
          <a:prstGeom prst="rect">
            <a:avLst/>
          </a:prstGeom>
          <a:noFill/>
          <a:ln w="22225" cap="flat" cmpd="sng">
            <a:solidFill>
              <a:schemeClr val="accent4"/>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5" name="Google Shape;85;p29"/>
          <p:cNvSpPr txBox="1">
            <a:spLocks noGrp="1"/>
          </p:cNvSpPr>
          <p:nvPr>
            <p:ph type="body" idx="13"/>
          </p:nvPr>
        </p:nvSpPr>
        <p:spPr>
          <a:xfrm>
            <a:off x="777149" y="3470240"/>
            <a:ext cx="2312126" cy="427809"/>
          </a:xfrm>
          <a:prstGeom prst="rect">
            <a:avLst/>
          </a:prstGeom>
          <a:noFill/>
          <a:ln w="25400" cap="flat" cmpd="sng">
            <a:solidFill>
              <a:schemeClr val="accent3"/>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6" name="Google Shape;86;p29"/>
          <p:cNvSpPr txBox="1">
            <a:spLocks noGrp="1"/>
          </p:cNvSpPr>
          <p:nvPr>
            <p:ph type="body" idx="14"/>
          </p:nvPr>
        </p:nvSpPr>
        <p:spPr>
          <a:xfrm>
            <a:off x="3402686" y="3470240"/>
            <a:ext cx="2312126" cy="427809"/>
          </a:xfrm>
          <a:prstGeom prst="rect">
            <a:avLst/>
          </a:prstGeom>
          <a:noFill/>
          <a:ln w="22225" cap="flat" cmpd="sng">
            <a:solidFill>
              <a:schemeClr val="accent3"/>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7" name="Google Shape;87;p29"/>
          <p:cNvSpPr txBox="1">
            <a:spLocks noGrp="1"/>
          </p:cNvSpPr>
          <p:nvPr>
            <p:ph type="body" idx="15"/>
          </p:nvPr>
        </p:nvSpPr>
        <p:spPr>
          <a:xfrm>
            <a:off x="6026616" y="3470240"/>
            <a:ext cx="2312126" cy="427809"/>
          </a:xfrm>
          <a:prstGeom prst="rect">
            <a:avLst/>
          </a:prstGeom>
          <a:noFill/>
          <a:ln w="22225" cap="flat" cmpd="sng">
            <a:solidFill>
              <a:schemeClr val="accent3"/>
            </a:solidFill>
            <a:prstDash val="solid"/>
            <a:miter lim="800000"/>
            <a:headEnd type="none" w="sm" len="sm"/>
            <a:tailEnd type="none" w="sm" len="sm"/>
          </a:ln>
        </p:spPr>
        <p:txBody>
          <a:bodyPr spcFirstLastPara="1" wrap="square" lIns="91425" tIns="137150" rIns="91425" bIns="91425" anchor="t" anchorCtr="0">
            <a:spAutoFit/>
          </a:bodyPr>
          <a:lstStyle>
            <a:lvl1pPr marL="457200" marR="0" lvl="0" indent="-228600" algn="ctr" rtl="0">
              <a:lnSpc>
                <a:spcPct val="8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88" name="Google Shape;88;p29"/>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04432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op - 3 Col Text">
  <p:cSld name="Title Top - 3 Col Text">
    <p:spTree>
      <p:nvGrpSpPr>
        <p:cNvPr id="1" name="Shape 89"/>
        <p:cNvGrpSpPr/>
        <p:nvPr/>
      </p:nvGrpSpPr>
      <p:grpSpPr>
        <a:xfrm>
          <a:off x="0" y="0"/>
          <a:ext cx="0" cy="0"/>
          <a:chOff x="0" y="0"/>
          <a:chExt cx="0" cy="0"/>
        </a:xfrm>
      </p:grpSpPr>
      <p:sp>
        <p:nvSpPr>
          <p:cNvPr id="90" name="Google Shape;90;p30"/>
          <p:cNvSpPr txBox="1">
            <a:spLocks noGrp="1"/>
          </p:cNvSpPr>
          <p:nvPr>
            <p:ph type="body" idx="1"/>
          </p:nvPr>
        </p:nvSpPr>
        <p:spPr>
          <a:xfrm>
            <a:off x="577807" y="2183453"/>
            <a:ext cx="2286000" cy="221599"/>
          </a:xfrm>
          <a:prstGeom prst="rect">
            <a:avLst/>
          </a:prstGeom>
          <a:noFill/>
          <a:ln>
            <a:noFill/>
          </a:ln>
        </p:spPr>
        <p:txBody>
          <a:bodyPr spcFirstLastPara="1" wrap="square" lIns="0" tIns="0" rIns="0" bIns="0" anchor="ctr" anchorCtr="0">
            <a:spAutoFit/>
          </a:bodyPr>
          <a:lstStyle>
            <a:lvl1pPr marL="457200" marR="0" lvl="0" indent="-228600" algn="ctr" rtl="0">
              <a:lnSpc>
                <a:spcPct val="9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1" name="Google Shape;91;p30"/>
          <p:cNvSpPr txBox="1">
            <a:spLocks noGrp="1"/>
          </p:cNvSpPr>
          <p:nvPr>
            <p:ph type="body" idx="2"/>
          </p:nvPr>
        </p:nvSpPr>
        <p:spPr>
          <a:xfrm>
            <a:off x="3429000" y="2183453"/>
            <a:ext cx="2286000" cy="221599"/>
          </a:xfrm>
          <a:prstGeom prst="rect">
            <a:avLst/>
          </a:prstGeom>
          <a:noFill/>
          <a:ln>
            <a:noFill/>
          </a:ln>
        </p:spPr>
        <p:txBody>
          <a:bodyPr spcFirstLastPara="1" wrap="square" lIns="0" tIns="0" rIns="0" bIns="0" anchor="ctr" anchorCtr="0">
            <a:spAutoFit/>
          </a:bodyPr>
          <a:lstStyle>
            <a:lvl1pPr marL="457200" marR="0" lvl="0" indent="-228600" algn="ctr" rtl="0">
              <a:lnSpc>
                <a:spcPct val="9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2" name="Google Shape;92;p30"/>
          <p:cNvSpPr txBox="1">
            <a:spLocks noGrp="1"/>
          </p:cNvSpPr>
          <p:nvPr>
            <p:ph type="body" idx="3"/>
          </p:nvPr>
        </p:nvSpPr>
        <p:spPr>
          <a:xfrm>
            <a:off x="6280193" y="2183453"/>
            <a:ext cx="2286000" cy="221599"/>
          </a:xfrm>
          <a:prstGeom prst="rect">
            <a:avLst/>
          </a:prstGeom>
          <a:noFill/>
          <a:ln>
            <a:noFill/>
          </a:ln>
        </p:spPr>
        <p:txBody>
          <a:bodyPr spcFirstLastPara="1" wrap="square" lIns="0" tIns="0" rIns="0" bIns="0" anchor="ctr" anchorCtr="0">
            <a:spAutoFit/>
          </a:bodyPr>
          <a:lstStyle>
            <a:lvl1pPr marL="457200" marR="0" lvl="0" indent="-228600" algn="ctr" rtl="0">
              <a:lnSpc>
                <a:spcPct val="90000"/>
              </a:lnSpc>
              <a:spcBef>
                <a:spcPts val="0"/>
              </a:spcBef>
              <a:spcAft>
                <a:spcPts val="0"/>
              </a:spcAft>
              <a:buClr>
                <a:schemeClr val="dk1"/>
              </a:buClr>
              <a:buSzPts val="1600"/>
              <a:buFont typeface="Arial"/>
              <a:buNone/>
              <a:defRPr sz="16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3" name="Google Shape;93;p30"/>
          <p:cNvSpPr>
            <a:spLocks noGrp="1"/>
          </p:cNvSpPr>
          <p:nvPr>
            <p:ph type="body" idx="4"/>
          </p:nvPr>
        </p:nvSpPr>
        <p:spPr>
          <a:xfrm>
            <a:off x="1548788" y="1642059"/>
            <a:ext cx="344039" cy="342900"/>
          </a:xfrm>
          <a:prstGeom prst="ellipse">
            <a:avLst/>
          </a:prstGeom>
          <a:solidFill>
            <a:schemeClr val="accent1"/>
          </a:solid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SzPts val="100"/>
              <a:buFont typeface="Arial"/>
              <a:buNone/>
              <a:defRPr sz="100" b="0" i="0" u="none" strike="noStrike" cap="none">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4" name="Google Shape;94;p30"/>
          <p:cNvSpPr>
            <a:spLocks noGrp="1"/>
          </p:cNvSpPr>
          <p:nvPr>
            <p:ph type="body" idx="5"/>
          </p:nvPr>
        </p:nvSpPr>
        <p:spPr>
          <a:xfrm>
            <a:off x="4399981" y="1642059"/>
            <a:ext cx="344039" cy="342900"/>
          </a:xfrm>
          <a:prstGeom prst="ellipse">
            <a:avLst/>
          </a:prstGeom>
          <a:solidFill>
            <a:schemeClr val="accent1"/>
          </a:solid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SzPts val="100"/>
              <a:buFont typeface="Arial"/>
              <a:buNone/>
              <a:defRPr sz="100" b="0" i="0" u="none" strike="noStrike" cap="none">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5" name="Google Shape;95;p30"/>
          <p:cNvSpPr>
            <a:spLocks noGrp="1"/>
          </p:cNvSpPr>
          <p:nvPr>
            <p:ph type="body" idx="6"/>
          </p:nvPr>
        </p:nvSpPr>
        <p:spPr>
          <a:xfrm>
            <a:off x="7251174" y="1642059"/>
            <a:ext cx="344039" cy="342900"/>
          </a:xfrm>
          <a:prstGeom prst="ellipse">
            <a:avLst/>
          </a:prstGeom>
          <a:solidFill>
            <a:schemeClr val="accent1"/>
          </a:solidFill>
          <a:ln>
            <a:noFill/>
          </a:ln>
        </p:spPr>
        <p:txBody>
          <a:bodyPr spcFirstLastPara="1" wrap="square" lIns="91425" tIns="45700" rIns="91425" bIns="45700" anchor="ctr" anchorCtr="0">
            <a:noAutofit/>
          </a:bodyPr>
          <a:lstStyle>
            <a:lvl1pPr marL="457200" marR="0" lvl="0" indent="-228600" algn="ctr" rtl="0">
              <a:lnSpc>
                <a:spcPct val="90000"/>
              </a:lnSpc>
              <a:spcBef>
                <a:spcPts val="750"/>
              </a:spcBef>
              <a:spcAft>
                <a:spcPts val="0"/>
              </a:spcAft>
              <a:buSzPts val="100"/>
              <a:buFont typeface="Arial"/>
              <a:buNone/>
              <a:defRPr sz="100" b="0" i="0" u="none" strike="noStrike" cap="none">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6" name="Google Shape;96;p30"/>
          <p:cNvSpPr txBox="1">
            <a:spLocks noGrp="1"/>
          </p:cNvSpPr>
          <p:nvPr>
            <p:ph type="body" idx="7"/>
          </p:nvPr>
        </p:nvSpPr>
        <p:spPr>
          <a:xfrm>
            <a:off x="594629" y="2570886"/>
            <a:ext cx="2286001" cy="685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7" name="Google Shape;97;p30"/>
          <p:cNvSpPr txBox="1">
            <a:spLocks noGrp="1"/>
          </p:cNvSpPr>
          <p:nvPr>
            <p:ph type="body" idx="8"/>
          </p:nvPr>
        </p:nvSpPr>
        <p:spPr>
          <a:xfrm>
            <a:off x="6280193" y="2570886"/>
            <a:ext cx="2286000" cy="685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8" name="Google Shape;98;p30"/>
          <p:cNvSpPr txBox="1">
            <a:spLocks noGrp="1"/>
          </p:cNvSpPr>
          <p:nvPr>
            <p:ph type="body" idx="9"/>
          </p:nvPr>
        </p:nvSpPr>
        <p:spPr>
          <a:xfrm>
            <a:off x="3429001" y="2570886"/>
            <a:ext cx="2286001" cy="6858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99" name="Google Shape;99;p30"/>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24776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losing Thank You - Dark">
  <p:cSld name="Closing Thank You - Dark">
    <p:bg>
      <p:bgPr>
        <a:solidFill>
          <a:schemeClr val="accent1"/>
        </a:solidFill>
        <a:effectLst/>
      </p:bgPr>
    </p:bg>
    <p:spTree>
      <p:nvGrpSpPr>
        <p:cNvPr id="1" name="Shape 148"/>
        <p:cNvGrpSpPr/>
        <p:nvPr/>
      </p:nvGrpSpPr>
      <p:grpSpPr>
        <a:xfrm>
          <a:off x="0" y="0"/>
          <a:ext cx="0" cy="0"/>
          <a:chOff x="0" y="0"/>
          <a:chExt cx="0" cy="0"/>
        </a:xfrm>
      </p:grpSpPr>
      <p:sp>
        <p:nvSpPr>
          <p:cNvPr id="149" name="Google Shape;149;p36"/>
          <p:cNvSpPr txBox="1">
            <a:spLocks noGrp="1"/>
          </p:cNvSpPr>
          <p:nvPr>
            <p:ph type="body" idx="1"/>
          </p:nvPr>
        </p:nvSpPr>
        <p:spPr>
          <a:xfrm>
            <a:off x="631824" y="2247240"/>
            <a:ext cx="5398486" cy="70091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50" name="Google Shape;150;p36"/>
          <p:cNvSpPr/>
          <p:nvPr/>
        </p:nvSpPr>
        <p:spPr>
          <a:xfrm>
            <a:off x="593797" y="4621284"/>
            <a:ext cx="3915424" cy="387286"/>
          </a:xfrm>
          <a:prstGeom prst="rect">
            <a:avLst/>
          </a:prstGeom>
          <a:noFill/>
          <a:ln>
            <a:noFill/>
          </a:ln>
        </p:spPr>
        <p:txBody>
          <a:bodyPr spcFirstLastPara="1" wrap="square" lIns="0" tIns="45700" rIns="91425" bIns="45700" anchor="ctr" anchorCtr="0">
            <a:spAutoFit/>
          </a:bodyPr>
          <a:lstStyle/>
          <a:p>
            <a:pPr marL="0" marR="0" lvl="0" indent="0" algn="l" rtl="0">
              <a:spcBef>
                <a:spcPts val="0"/>
              </a:spcBef>
              <a:spcAft>
                <a:spcPts val="0"/>
              </a:spcAft>
              <a:buNone/>
            </a:pPr>
            <a:r>
              <a:rPr lang="en-US" sz="500" b="0" i="0" u="none" strike="noStrike" cap="none">
                <a:solidFill>
                  <a:schemeClr val="accent6"/>
                </a:solidFill>
                <a:latin typeface="Arial"/>
                <a:ea typeface="Arial"/>
                <a:cs typeface="Arial"/>
                <a:sym typeface="Arial"/>
              </a:rPr>
              <a:t>As a covered entity under Title II of the Americans with Disabilities Act, the City of Los Angeles does not discriminate on the basis of disability and, upon request, will provide reasonable accommodation to ensure equal access to its programs, services and activities.</a:t>
            </a:r>
            <a:endParaRPr/>
          </a:p>
          <a:p>
            <a:pPr marL="0" marR="0" lvl="0" indent="0" algn="l" rtl="0">
              <a:lnSpc>
                <a:spcPct val="100000"/>
              </a:lnSpc>
              <a:spcBef>
                <a:spcPts val="500"/>
              </a:spcBef>
              <a:spcAft>
                <a:spcPts val="0"/>
              </a:spcAft>
              <a:buClr>
                <a:schemeClr val="accent6"/>
              </a:buClr>
              <a:buSzPts val="500"/>
              <a:buFont typeface="Arial"/>
              <a:buNone/>
            </a:pPr>
            <a:r>
              <a:rPr lang="en-US" sz="500" b="0" i="0" u="none" strike="noStrike" cap="none">
                <a:solidFill>
                  <a:schemeClr val="accent6"/>
                </a:solidFill>
                <a:latin typeface="Arial"/>
                <a:ea typeface="Arial"/>
                <a:cs typeface="Arial"/>
                <a:sym typeface="Arial"/>
              </a:rPr>
              <a:t>Copyright © 2023 City of Los Angeles. All rights reserved.</a:t>
            </a:r>
            <a:endParaRPr/>
          </a:p>
        </p:txBody>
      </p:sp>
      <p:pic>
        <p:nvPicPr>
          <p:cNvPr id="151" name="Google Shape;151;p3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71437" y="91575"/>
            <a:ext cx="1664792" cy="1286430"/>
          </a:xfrm>
          <a:prstGeom prst="rect">
            <a:avLst/>
          </a:prstGeom>
          <a:noFill/>
          <a:ln>
            <a:noFill/>
          </a:ln>
        </p:spPr>
      </p:pic>
      <p:graphicFrame>
        <p:nvGraphicFramePr>
          <p:cNvPr id="152" name="Google Shape;152;p36"/>
          <p:cNvGraphicFramePr/>
          <p:nvPr/>
        </p:nvGraphicFramePr>
        <p:xfrm>
          <a:off x="621321" y="1378005"/>
          <a:ext cx="5299225" cy="609600"/>
        </p:xfrm>
        <a:graphic>
          <a:graphicData uri="http://schemas.openxmlformats.org/drawingml/2006/table">
            <a:tbl>
              <a:tblPr>
                <a:noFill/>
              </a:tblPr>
              <a:tblGrid>
                <a:gridCol w="5299225">
                  <a:extLst>
                    <a:ext uri="{9D8B030D-6E8A-4147-A177-3AD203B41FA5}">
                      <a16:colId xmlns:a16="http://schemas.microsoft.com/office/drawing/2014/main" val="20000"/>
                    </a:ext>
                  </a:extLst>
                </a:gridCol>
              </a:tblGrid>
              <a:tr h="448425">
                <a:tc>
                  <a:txBody>
                    <a:bodyPr/>
                    <a:lstStyle/>
                    <a:p>
                      <a:pPr marL="0" marR="0" lvl="0" indent="0" algn="l" rtl="0">
                        <a:lnSpc>
                          <a:spcPct val="100000"/>
                        </a:lnSpc>
                        <a:spcBef>
                          <a:spcPts val="0"/>
                        </a:spcBef>
                        <a:spcAft>
                          <a:spcPts val="0"/>
                        </a:spcAft>
                        <a:buClr>
                          <a:schemeClr val="lt1"/>
                        </a:buClr>
                        <a:buSzPts val="4000"/>
                        <a:buFont typeface="Trebuchet MS"/>
                        <a:buNone/>
                      </a:pPr>
                      <a:r>
                        <a:rPr lang="en-US" sz="4000" b="1" u="none" strike="noStrike" cap="none">
                          <a:solidFill>
                            <a:schemeClr val="lt1"/>
                          </a:solidFill>
                        </a:rPr>
                        <a:t>Thank You</a:t>
                      </a:r>
                      <a:endParaRPr sz="2700" b="1" u="none" strike="noStrike" cap="none">
                        <a:solidFill>
                          <a:schemeClr val="lt1"/>
                        </a:solidFill>
                      </a:endParaRPr>
                    </a:p>
                  </a:txBody>
                  <a:tcPr marL="182875" marR="91450" marT="0" marB="0">
                    <a:lnL w="5715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96804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xtra - Not Used">
  <p:cSld name="Extra - Not Used">
    <p:spTree>
      <p:nvGrpSpPr>
        <p:cNvPr id="1" name="Shape 153"/>
        <p:cNvGrpSpPr/>
        <p:nvPr/>
      </p:nvGrpSpPr>
      <p:grpSpPr>
        <a:xfrm>
          <a:off x="0" y="0"/>
          <a:ext cx="0" cy="0"/>
          <a:chOff x="0" y="0"/>
          <a:chExt cx="0" cy="0"/>
        </a:xfrm>
      </p:grpSpPr>
      <p:sp>
        <p:nvSpPr>
          <p:cNvPr id="154" name="Google Shape;154;p37"/>
          <p:cNvSpPr txBox="1">
            <a:spLocks noGrp="1"/>
          </p:cNvSpPr>
          <p:nvPr>
            <p:ph type="title"/>
          </p:nvPr>
        </p:nvSpPr>
        <p:spPr>
          <a:xfrm>
            <a:off x="219456" y="197117"/>
            <a:ext cx="7608123" cy="360099"/>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2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5" name="Google Shape;155;p3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140418" y="0"/>
            <a:ext cx="860612" cy="665018"/>
          </a:xfrm>
          <a:prstGeom prst="rect">
            <a:avLst/>
          </a:prstGeom>
          <a:noFill/>
          <a:ln>
            <a:noFill/>
          </a:ln>
        </p:spPr>
      </p:pic>
    </p:spTree>
    <p:extLst>
      <p:ext uri="{BB962C8B-B14F-4D97-AF65-F5344CB8AC3E}">
        <p14:creationId xmlns:p14="http://schemas.microsoft.com/office/powerpoint/2010/main" val="921116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ubtitle Top 2">
  <p:cSld name="Title Subtitle Top 2">
    <p:spTree>
      <p:nvGrpSpPr>
        <p:cNvPr id="1" name="Shape 156"/>
        <p:cNvGrpSpPr/>
        <p:nvPr/>
      </p:nvGrpSpPr>
      <p:grpSpPr>
        <a:xfrm>
          <a:off x="0" y="0"/>
          <a:ext cx="0" cy="0"/>
          <a:chOff x="0" y="0"/>
          <a:chExt cx="0" cy="0"/>
        </a:xfrm>
      </p:grpSpPr>
      <p:sp>
        <p:nvSpPr>
          <p:cNvPr id="157" name="Google Shape;157;p38"/>
          <p:cNvSpPr txBox="1">
            <a:spLocks noGrp="1"/>
          </p:cNvSpPr>
          <p:nvPr>
            <p:ph type="body" idx="1"/>
          </p:nvPr>
        </p:nvSpPr>
        <p:spPr>
          <a:xfrm>
            <a:off x="407989" y="1089043"/>
            <a:ext cx="8328025" cy="350996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50"/>
              </a:spcBef>
              <a:spcAft>
                <a:spcPts val="0"/>
              </a:spcAft>
              <a:buClr>
                <a:schemeClr val="accent1"/>
              </a:buClr>
              <a:buSzPts val="1260"/>
              <a:buFont typeface="NTR"/>
              <a:buNone/>
              <a:defRPr sz="1400" b="1" i="0" u="none" strike="noStrike" cap="none">
                <a:solidFill>
                  <a:schemeClr val="dk1"/>
                </a:solidFill>
                <a:latin typeface="Trebuchet MS"/>
                <a:ea typeface="Trebuchet MS"/>
                <a:cs typeface="Trebuchet MS"/>
                <a:sym typeface="Trebuchet MS"/>
              </a:defRPr>
            </a:lvl1pPr>
            <a:lvl2pPr marL="914400" marR="0" lvl="1" indent="-297180" algn="l" rtl="0">
              <a:lnSpc>
                <a:spcPct val="90000"/>
              </a:lnSpc>
              <a:spcBef>
                <a:spcPts val="450"/>
              </a:spcBef>
              <a:spcAft>
                <a:spcPts val="0"/>
              </a:spcAft>
              <a:buClr>
                <a:schemeClr val="accent1"/>
              </a:buClr>
              <a:buSzPts val="1080"/>
              <a:buFont typeface="NTR"/>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450"/>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450"/>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450"/>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58" name="Google Shape;158;p38"/>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8"/>
          <p:cNvSpPr txBox="1">
            <a:spLocks noGrp="1"/>
          </p:cNvSpPr>
          <p:nvPr>
            <p:ph type="body" idx="2"/>
          </p:nvPr>
        </p:nvSpPr>
        <p:spPr>
          <a:xfrm>
            <a:off x="2057400" y="754574"/>
            <a:ext cx="5029200" cy="153888"/>
          </a:xfrm>
          <a:prstGeom prst="rect">
            <a:avLst/>
          </a:prstGeom>
          <a:noFill/>
          <a:ln>
            <a:noFill/>
          </a:ln>
        </p:spPr>
        <p:txBody>
          <a:bodyPr spcFirstLastPara="1" wrap="square" lIns="0" tIns="0" rIns="0" bIns="0" anchor="b" anchorCtr="0">
            <a:spAutoFit/>
          </a:bodyPr>
          <a:lstStyle>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cxnSp>
        <p:nvCxnSpPr>
          <p:cNvPr id="160" name="Google Shape;160;p38"/>
          <p:cNvCxnSpPr/>
          <p:nvPr/>
        </p:nvCxnSpPr>
        <p:spPr>
          <a:xfrm>
            <a:off x="4335517" y="662150"/>
            <a:ext cx="472966"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61794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ubtitle Top 3">
  <p:cSld name="Title Subtitle Top 3">
    <p:spTree>
      <p:nvGrpSpPr>
        <p:cNvPr id="1" name="Shape 161"/>
        <p:cNvGrpSpPr/>
        <p:nvPr/>
      </p:nvGrpSpPr>
      <p:grpSpPr>
        <a:xfrm>
          <a:off x="0" y="0"/>
          <a:ext cx="0" cy="0"/>
          <a:chOff x="0" y="0"/>
          <a:chExt cx="0" cy="0"/>
        </a:xfrm>
      </p:grpSpPr>
      <p:sp>
        <p:nvSpPr>
          <p:cNvPr id="162" name="Google Shape;162;p39"/>
          <p:cNvSpPr txBox="1">
            <a:spLocks noGrp="1"/>
          </p:cNvSpPr>
          <p:nvPr>
            <p:ph type="body" idx="1"/>
          </p:nvPr>
        </p:nvSpPr>
        <p:spPr>
          <a:xfrm>
            <a:off x="407988" y="1081282"/>
            <a:ext cx="8305800" cy="3495675"/>
          </a:xfrm>
          <a:prstGeom prst="rect">
            <a:avLst/>
          </a:prstGeom>
          <a:noFill/>
          <a:ln>
            <a:noFill/>
          </a:ln>
        </p:spPr>
        <p:txBody>
          <a:bodyPr spcFirstLastPara="1" wrap="square" lIns="91425" tIns="45700" rIns="91425" bIns="45700" anchor="t" anchorCtr="0">
            <a:noAutofit/>
          </a:bodyPr>
          <a:lstStyle>
            <a:lvl1pPr marL="457200" marR="0" lvl="0" indent="-304800" algn="l" rtl="0">
              <a:lnSpc>
                <a:spcPct val="90000"/>
              </a:lnSpc>
              <a:spcBef>
                <a:spcPts val="750"/>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1pPr>
            <a:lvl2pPr marL="914400" marR="0" lvl="1" indent="-304800" algn="l" rtl="0">
              <a:lnSpc>
                <a:spcPct val="90000"/>
              </a:lnSpc>
              <a:spcBef>
                <a:spcPts val="375"/>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375"/>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accent1"/>
              </a:buClr>
              <a:buSzPts val="1200"/>
              <a:buFont typeface="NTR"/>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63" name="Google Shape;163;p39"/>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txBox="1">
            <a:spLocks noGrp="1"/>
          </p:cNvSpPr>
          <p:nvPr>
            <p:ph type="body" idx="2"/>
          </p:nvPr>
        </p:nvSpPr>
        <p:spPr>
          <a:xfrm>
            <a:off x="2057400" y="754574"/>
            <a:ext cx="5029200" cy="153888"/>
          </a:xfrm>
          <a:prstGeom prst="rect">
            <a:avLst/>
          </a:prstGeom>
          <a:noFill/>
          <a:ln>
            <a:noFill/>
          </a:ln>
        </p:spPr>
        <p:txBody>
          <a:bodyPr spcFirstLastPara="1" wrap="square" lIns="0" tIns="0" rIns="0" bIns="0" anchor="b" anchorCtr="0">
            <a:spAutoFit/>
          </a:bodyPr>
          <a:lstStyle>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cxnSp>
        <p:nvCxnSpPr>
          <p:cNvPr id="165" name="Google Shape;165;p39"/>
          <p:cNvCxnSpPr/>
          <p:nvPr/>
        </p:nvCxnSpPr>
        <p:spPr>
          <a:xfrm>
            <a:off x="4335517" y="662150"/>
            <a:ext cx="472966"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822913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ubtitle Top Chart">
  <p:cSld name="Title Subtitle Top Chart">
    <p:spTree>
      <p:nvGrpSpPr>
        <p:cNvPr id="1" name="Shape 166"/>
        <p:cNvGrpSpPr/>
        <p:nvPr/>
      </p:nvGrpSpPr>
      <p:grpSpPr>
        <a:xfrm>
          <a:off x="0" y="0"/>
          <a:ext cx="0" cy="0"/>
          <a:chOff x="0" y="0"/>
          <a:chExt cx="0" cy="0"/>
        </a:xfrm>
      </p:grpSpPr>
      <p:sp>
        <p:nvSpPr>
          <p:cNvPr id="167" name="Google Shape;167;p40"/>
          <p:cNvSpPr>
            <a:spLocks noGrp="1"/>
          </p:cNvSpPr>
          <p:nvPr>
            <p:ph type="chart" idx="2"/>
          </p:nvPr>
        </p:nvSpPr>
        <p:spPr>
          <a:xfrm>
            <a:off x="407988" y="1080257"/>
            <a:ext cx="8311942" cy="3459750"/>
          </a:xfrm>
          <a:prstGeom prst="rect">
            <a:avLst/>
          </a:prstGeom>
          <a:noFill/>
          <a:ln>
            <a:noFill/>
          </a:ln>
        </p:spPr>
        <p:txBody>
          <a:bodyPr spcFirstLastPara="1" wrap="square" lIns="0" tIns="0" rIns="0" bIns="0" anchor="ctr" anchorCtr="0">
            <a:noAutofit/>
          </a:bodyPr>
          <a:lstStyle>
            <a:lvl1pPr marR="0" lvl="0" algn="ctr" rtl="0">
              <a:lnSpc>
                <a:spcPct val="90000"/>
              </a:lnSpc>
              <a:spcBef>
                <a:spcPts val="75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68" name="Google Shape;168;p40"/>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0"/>
          <p:cNvSpPr txBox="1">
            <a:spLocks noGrp="1"/>
          </p:cNvSpPr>
          <p:nvPr>
            <p:ph type="body" idx="1"/>
          </p:nvPr>
        </p:nvSpPr>
        <p:spPr>
          <a:xfrm>
            <a:off x="2057400" y="754574"/>
            <a:ext cx="5029200" cy="153888"/>
          </a:xfrm>
          <a:prstGeom prst="rect">
            <a:avLst/>
          </a:prstGeom>
          <a:noFill/>
          <a:ln>
            <a:noFill/>
          </a:ln>
        </p:spPr>
        <p:txBody>
          <a:bodyPr spcFirstLastPara="1" wrap="square" lIns="0" tIns="0" rIns="0" bIns="0" anchor="b" anchorCtr="0">
            <a:spAutoFit/>
          </a:bodyPr>
          <a:lstStyle>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cxnSp>
        <p:nvCxnSpPr>
          <p:cNvPr id="170" name="Google Shape;170;p40"/>
          <p:cNvCxnSpPr/>
          <p:nvPr/>
        </p:nvCxnSpPr>
        <p:spPr>
          <a:xfrm>
            <a:off x="4335517" y="662150"/>
            <a:ext cx="472966"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4946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DE548-EA43-7D4F-BB13-68B6AB7CBFD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ubtitle Left - 1 Image">
  <p:cSld name="Title Subtitle Left - 1 Image">
    <p:spTree>
      <p:nvGrpSpPr>
        <p:cNvPr id="1" name="Shape 171"/>
        <p:cNvGrpSpPr/>
        <p:nvPr/>
      </p:nvGrpSpPr>
      <p:grpSpPr>
        <a:xfrm>
          <a:off x="0" y="0"/>
          <a:ext cx="0" cy="0"/>
          <a:chOff x="0" y="0"/>
          <a:chExt cx="0" cy="0"/>
        </a:xfrm>
      </p:grpSpPr>
      <p:sp>
        <p:nvSpPr>
          <p:cNvPr id="172" name="Google Shape;172;p41"/>
          <p:cNvSpPr txBox="1">
            <a:spLocks noGrp="1"/>
          </p:cNvSpPr>
          <p:nvPr>
            <p:ph type="body" idx="1"/>
          </p:nvPr>
        </p:nvSpPr>
        <p:spPr>
          <a:xfrm>
            <a:off x="407965" y="1623360"/>
            <a:ext cx="4476831"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73" name="Google Shape;173;p41"/>
          <p:cNvSpPr>
            <a:spLocks noGrp="1"/>
          </p:cNvSpPr>
          <p:nvPr>
            <p:ph type="pic" idx="2"/>
          </p:nvPr>
        </p:nvSpPr>
        <p:spPr>
          <a:xfrm>
            <a:off x="5092506" y="0"/>
            <a:ext cx="4051494" cy="4634441"/>
          </a:xfrm>
          <a:prstGeom prst="rect">
            <a:avLst/>
          </a:prstGeom>
          <a:noFill/>
          <a:ln>
            <a:noFill/>
          </a:ln>
        </p:spPr>
      </p:sp>
      <p:sp>
        <p:nvSpPr>
          <p:cNvPr id="174" name="Google Shape;174;p41"/>
          <p:cNvSpPr txBox="1">
            <a:spLocks noGrp="1"/>
          </p:cNvSpPr>
          <p:nvPr>
            <p:ph type="body" idx="3"/>
          </p:nvPr>
        </p:nvSpPr>
        <p:spPr>
          <a:xfrm>
            <a:off x="407966" y="447661"/>
            <a:ext cx="4476855" cy="3323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75" name="Google Shape;175;p41"/>
          <p:cNvSpPr txBox="1">
            <a:spLocks noGrp="1"/>
          </p:cNvSpPr>
          <p:nvPr>
            <p:ph type="body" idx="4"/>
          </p:nvPr>
        </p:nvSpPr>
        <p:spPr>
          <a:xfrm>
            <a:off x="407965" y="1252841"/>
            <a:ext cx="4476831" cy="23013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13"/>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011723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ubtitle Left - Chart">
  <p:cSld name="Title Subtitle Left - Chart">
    <p:spTree>
      <p:nvGrpSpPr>
        <p:cNvPr id="1" name="Shape 176"/>
        <p:cNvGrpSpPr/>
        <p:nvPr/>
      </p:nvGrpSpPr>
      <p:grpSpPr>
        <a:xfrm>
          <a:off x="0" y="0"/>
          <a:ext cx="0" cy="0"/>
          <a:chOff x="0" y="0"/>
          <a:chExt cx="0" cy="0"/>
        </a:xfrm>
      </p:grpSpPr>
      <p:sp>
        <p:nvSpPr>
          <p:cNvPr id="177" name="Google Shape;177;p42"/>
          <p:cNvSpPr>
            <a:spLocks noGrp="1"/>
          </p:cNvSpPr>
          <p:nvPr>
            <p:ph type="chart" idx="2"/>
          </p:nvPr>
        </p:nvSpPr>
        <p:spPr>
          <a:xfrm>
            <a:off x="3890963" y="181607"/>
            <a:ext cx="5035550" cy="45927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chemeClr val="dk1"/>
              </a:buClr>
              <a:buSzPts val="1500"/>
              <a:buFont typeface="Arial"/>
              <a:buNone/>
              <a:defRPr sz="15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78" name="Google Shape;178;p42"/>
          <p:cNvSpPr txBox="1">
            <a:spLocks noGrp="1"/>
          </p:cNvSpPr>
          <p:nvPr>
            <p:ph type="body" idx="1"/>
          </p:nvPr>
        </p:nvSpPr>
        <p:spPr>
          <a:xfrm>
            <a:off x="407966" y="1623360"/>
            <a:ext cx="3313296" cy="22471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79" name="Google Shape;179;p42"/>
          <p:cNvSpPr txBox="1">
            <a:spLocks noGrp="1"/>
          </p:cNvSpPr>
          <p:nvPr>
            <p:ph type="body" idx="3"/>
          </p:nvPr>
        </p:nvSpPr>
        <p:spPr>
          <a:xfrm>
            <a:off x="407967" y="447661"/>
            <a:ext cx="3313314" cy="3323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80" name="Google Shape;180;p42"/>
          <p:cNvSpPr txBox="1">
            <a:spLocks noGrp="1"/>
          </p:cNvSpPr>
          <p:nvPr>
            <p:ph type="body" idx="4"/>
          </p:nvPr>
        </p:nvSpPr>
        <p:spPr>
          <a:xfrm>
            <a:off x="407966" y="1252841"/>
            <a:ext cx="3313296" cy="23013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13"/>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452803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A996A0-69EF-EA4C-88AF-939F86982A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56605611-1B2B-4188-BB19-849C3E82A199}"/>
              </a:ext>
            </a:extLst>
          </p:cNvPr>
          <p:cNvSpPr>
            <a:spLocks noGrp="1"/>
          </p:cNvSpPr>
          <p:nvPr>
            <p:ph type="ctrTitle" hasCustomPrompt="1"/>
          </p:nvPr>
        </p:nvSpPr>
        <p:spPr>
          <a:xfrm>
            <a:off x="203250" y="1008667"/>
            <a:ext cx="5275082" cy="1790700"/>
          </a:xfrm>
        </p:spPr>
        <p:txBody>
          <a:bodyPr anchor="b"/>
          <a:lstStyle>
            <a:lvl1pPr algn="l">
              <a:defRPr sz="4500">
                <a:solidFill>
                  <a:schemeClr val="accent1"/>
                </a:solidFill>
                <a:latin typeface="Segoe UI Semibold" panose="020B0702040204020203" pitchFamily="34" charset="0"/>
                <a:cs typeface="Segoe UI Semibold" panose="020B0702040204020203" pitchFamily="34" charset="0"/>
              </a:defRPr>
            </a:lvl1pPr>
          </a:lstStyle>
          <a:p>
            <a:r>
              <a:rPr lang="en-US" dirty="0"/>
              <a:t>CLICK TO EDIT </a:t>
            </a:r>
            <a:br>
              <a:rPr lang="en-US" dirty="0"/>
            </a:br>
            <a:r>
              <a:rPr lang="en-US" dirty="0"/>
              <a:t>TITLE</a:t>
            </a:r>
          </a:p>
        </p:txBody>
      </p:sp>
      <p:sp>
        <p:nvSpPr>
          <p:cNvPr id="3" name="Subtitle 2">
            <a:extLst>
              <a:ext uri="{FF2B5EF4-FFF2-40B4-BE49-F238E27FC236}">
                <a16:creationId xmlns:a16="http://schemas.microsoft.com/office/drawing/2014/main" id="{3CA52DAE-C9A0-42F1-A07E-52F3211E073E}"/>
              </a:ext>
            </a:extLst>
          </p:cNvPr>
          <p:cNvSpPr>
            <a:spLocks noGrp="1"/>
          </p:cNvSpPr>
          <p:nvPr>
            <p:ph type="subTitle" idx="1" hasCustomPrompt="1"/>
          </p:nvPr>
        </p:nvSpPr>
        <p:spPr>
          <a:xfrm>
            <a:off x="266880" y="2905333"/>
            <a:ext cx="4694170" cy="902701"/>
          </a:xfrm>
        </p:spPr>
        <p:txBody>
          <a:bodyPr>
            <a:normAutofit/>
          </a:bodyPr>
          <a:lstStyle>
            <a:lvl1pPr marL="0" indent="0" algn="l">
              <a:buNone/>
              <a:defRPr sz="2400">
                <a:latin typeface="Segoe UI Semibold" panose="020B0702040204020203" pitchFamily="34" charset="0"/>
                <a:cs typeface="Segoe UI Semibold" panose="020B07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6" name="Slide Number Placeholder 5">
            <a:extLst>
              <a:ext uri="{FF2B5EF4-FFF2-40B4-BE49-F238E27FC236}">
                <a16:creationId xmlns:a16="http://schemas.microsoft.com/office/drawing/2014/main" id="{97813360-6F13-4D13-899E-36DC8DCEC380}"/>
              </a:ext>
            </a:extLst>
          </p:cNvPr>
          <p:cNvSpPr>
            <a:spLocks noGrp="1"/>
          </p:cNvSpPr>
          <p:nvPr>
            <p:ph type="sldNum" sz="quarter" idx="12"/>
          </p:nvPr>
        </p:nvSpPr>
        <p:spPr/>
        <p:txBody>
          <a:bodyPr/>
          <a:lstStyle/>
          <a:p>
            <a:fld id="{E894A04E-948A-4F01-A51B-9E1C6A3AB2C7}" type="slidenum">
              <a:rPr lang="en-US" smtClean="0"/>
              <a:t>‹#›</a:t>
            </a:fld>
            <a:endParaRPr lang="en-US"/>
          </a:p>
        </p:txBody>
      </p:sp>
      <p:sp>
        <p:nvSpPr>
          <p:cNvPr id="13" name="Text Placeholder 12">
            <a:extLst>
              <a:ext uri="{FF2B5EF4-FFF2-40B4-BE49-F238E27FC236}">
                <a16:creationId xmlns:a16="http://schemas.microsoft.com/office/drawing/2014/main" id="{D5926863-9CEF-49FA-ABB2-A6F4963F90FE}"/>
              </a:ext>
            </a:extLst>
          </p:cNvPr>
          <p:cNvSpPr>
            <a:spLocks noGrp="1"/>
          </p:cNvSpPr>
          <p:nvPr>
            <p:ph type="body" sz="quarter" idx="13" hasCustomPrompt="1"/>
          </p:nvPr>
        </p:nvSpPr>
        <p:spPr>
          <a:xfrm>
            <a:off x="266700" y="3924301"/>
            <a:ext cx="4305300" cy="1116806"/>
          </a:xfrm>
        </p:spPr>
        <p:txBody>
          <a:bodyPr/>
          <a:lstStyle>
            <a:lvl1pPr marL="0" indent="0">
              <a:buNone/>
              <a:defRPr/>
            </a:lvl1pPr>
          </a:lstStyle>
          <a:p>
            <a:pPr lvl="0"/>
            <a:r>
              <a:rPr lang="en-US" dirty="0"/>
              <a:t>Click to add name and date</a:t>
            </a:r>
          </a:p>
          <a:p>
            <a:pPr lvl="0"/>
            <a:endParaRPr lang="en-US" dirty="0"/>
          </a:p>
          <a:p>
            <a:pPr lvl="0"/>
            <a:endParaRPr lang="en-US" dirty="0"/>
          </a:p>
          <a:p>
            <a:pPr lvl="0"/>
            <a:endParaRPr lang="en-US" dirty="0"/>
          </a:p>
        </p:txBody>
      </p:sp>
      <p:pic>
        <p:nvPicPr>
          <p:cNvPr id="11" name="Picture 10">
            <a:extLst>
              <a:ext uri="{FF2B5EF4-FFF2-40B4-BE49-F238E27FC236}">
                <a16:creationId xmlns:a16="http://schemas.microsoft.com/office/drawing/2014/main" id="{FEE96EDA-658C-AA46-A24E-B5472DABDE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92431" y="244929"/>
            <a:ext cx="3437791" cy="657772"/>
          </a:xfrm>
          <a:prstGeom prst="rect">
            <a:avLst/>
          </a:prstGeom>
        </p:spPr>
      </p:pic>
    </p:spTree>
    <p:extLst>
      <p:ext uri="{BB962C8B-B14F-4D97-AF65-F5344CB8AC3E}">
        <p14:creationId xmlns:p14="http://schemas.microsoft.com/office/powerpoint/2010/main" val="2194199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with Text an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EFBB-4B9C-574F-B0BB-8551F8C20F4A}"/>
              </a:ext>
            </a:extLst>
          </p:cNvPr>
          <p:cNvSpPr>
            <a:spLocks noGrp="1"/>
          </p:cNvSpPr>
          <p:nvPr>
            <p:ph type="title" hasCustomPrompt="1"/>
          </p:nvPr>
        </p:nvSpPr>
        <p:spPr>
          <a:xfrm>
            <a:off x="95694" y="102395"/>
            <a:ext cx="8939322" cy="855138"/>
          </a:xfrm>
        </p:spPr>
        <p:txBody>
          <a:bodyPr/>
          <a:lstStyle>
            <a:lvl1pPr algn="ctr">
              <a:defRPr>
                <a:solidFill>
                  <a:schemeClr val="accent1"/>
                </a:solidFill>
              </a:defRPr>
            </a:lvl1pPr>
          </a:lstStyle>
          <a:p>
            <a:r>
              <a:rPr lang="en-US" dirty="0"/>
              <a:t>Click to edit title</a:t>
            </a:r>
          </a:p>
        </p:txBody>
      </p:sp>
      <p:sp>
        <p:nvSpPr>
          <p:cNvPr id="3" name="Content Placeholder 2">
            <a:extLst>
              <a:ext uri="{FF2B5EF4-FFF2-40B4-BE49-F238E27FC236}">
                <a16:creationId xmlns:a16="http://schemas.microsoft.com/office/drawing/2014/main" id="{1219FAB3-2795-364C-B4A8-36AA6FDC0739}"/>
              </a:ext>
            </a:extLst>
          </p:cNvPr>
          <p:cNvSpPr>
            <a:spLocks noGrp="1"/>
          </p:cNvSpPr>
          <p:nvPr>
            <p:ph sz="half" idx="1" hasCustomPrompt="1"/>
          </p:nvPr>
        </p:nvSpPr>
        <p:spPr>
          <a:xfrm>
            <a:off x="263769" y="1095608"/>
            <a:ext cx="4188859" cy="3537114"/>
          </a:xfrm>
        </p:spPr>
        <p:txBody>
          <a:bodyPr lIns="274320"/>
          <a:lstStyle/>
          <a:p>
            <a:pPr lvl="0"/>
            <a:r>
              <a:rPr lang="en-US" dirty="0"/>
              <a:t>Click to edit text or add graphic</a:t>
            </a:r>
          </a:p>
          <a:p>
            <a:pPr lvl="1"/>
            <a:r>
              <a:rPr lang="en-US" dirty="0"/>
              <a:t>Second level</a:t>
            </a:r>
          </a:p>
          <a:p>
            <a:pPr lvl="2"/>
            <a:r>
              <a:rPr lang="en-US" dirty="0"/>
              <a:t>Third level</a:t>
            </a:r>
          </a:p>
        </p:txBody>
      </p:sp>
      <p:sp>
        <p:nvSpPr>
          <p:cNvPr id="9" name="Picture Placeholder 8">
            <a:extLst>
              <a:ext uri="{FF2B5EF4-FFF2-40B4-BE49-F238E27FC236}">
                <a16:creationId xmlns:a16="http://schemas.microsoft.com/office/drawing/2014/main" id="{0E573A9A-18AC-3441-906B-D1F4CF41C914}"/>
              </a:ext>
            </a:extLst>
          </p:cNvPr>
          <p:cNvSpPr>
            <a:spLocks noGrp="1"/>
          </p:cNvSpPr>
          <p:nvPr>
            <p:ph type="pic" sz="quarter" idx="13"/>
          </p:nvPr>
        </p:nvSpPr>
        <p:spPr>
          <a:xfrm>
            <a:off x="4691270" y="1095608"/>
            <a:ext cx="4188859" cy="3537114"/>
          </a:xfrm>
        </p:spPr>
        <p:txBody>
          <a:bodyPr/>
          <a:lstStyle/>
          <a:p>
            <a:r>
              <a:rPr lang="en-US"/>
              <a:t>Click icon to add picture</a:t>
            </a:r>
            <a:endParaRPr lang="en-US" dirty="0"/>
          </a:p>
        </p:txBody>
      </p:sp>
      <p:sp>
        <p:nvSpPr>
          <p:cNvPr id="6" name="Slide Number Placeholder 3">
            <a:extLst>
              <a:ext uri="{FF2B5EF4-FFF2-40B4-BE49-F238E27FC236}">
                <a16:creationId xmlns:a16="http://schemas.microsoft.com/office/drawing/2014/main" id="{0A15EDBB-27B3-4F8B-BEF6-58A46244F6FF}"/>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a:p>
        </p:txBody>
      </p:sp>
    </p:spTree>
    <p:extLst>
      <p:ext uri="{BB962C8B-B14F-4D97-AF65-F5344CB8AC3E}">
        <p14:creationId xmlns:p14="http://schemas.microsoft.com/office/powerpoint/2010/main" val="3089691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C76115F-974A-004E-8642-369BF069FB58}"/>
              </a:ext>
            </a:extLst>
          </p:cNvPr>
          <p:cNvGraphicFramePr>
            <a:graphicFrameLocks noGrp="1"/>
          </p:cNvGraphicFramePr>
          <p:nvPr userDrawn="1">
            <p:extLst>
              <p:ext uri="{D42A27DB-BD31-4B8C-83A1-F6EECF244321}">
                <p14:modId xmlns:p14="http://schemas.microsoft.com/office/powerpoint/2010/main" val="2248191467"/>
              </p:ext>
            </p:extLst>
          </p:nvPr>
        </p:nvGraphicFramePr>
        <p:xfrm>
          <a:off x="575351" y="1543697"/>
          <a:ext cx="7993299" cy="1668780"/>
        </p:xfrm>
        <a:graphic>
          <a:graphicData uri="http://schemas.openxmlformats.org/drawingml/2006/table">
            <a:tbl>
              <a:tblPr firstRow="1" bandRow="1">
                <a:tableStyleId>{5C22544A-7EE6-4342-B048-85BDC9FD1C3A}</a:tableStyleId>
              </a:tblPr>
              <a:tblGrid>
                <a:gridCol w="1998325">
                  <a:extLst>
                    <a:ext uri="{9D8B030D-6E8A-4147-A177-3AD203B41FA5}">
                      <a16:colId xmlns:a16="http://schemas.microsoft.com/office/drawing/2014/main" val="3310944102"/>
                    </a:ext>
                  </a:extLst>
                </a:gridCol>
                <a:gridCol w="1651573">
                  <a:extLst>
                    <a:ext uri="{9D8B030D-6E8A-4147-A177-3AD203B41FA5}">
                      <a16:colId xmlns:a16="http://schemas.microsoft.com/office/drawing/2014/main" val="131622481"/>
                    </a:ext>
                  </a:extLst>
                </a:gridCol>
                <a:gridCol w="1118937">
                  <a:extLst>
                    <a:ext uri="{9D8B030D-6E8A-4147-A177-3AD203B41FA5}">
                      <a16:colId xmlns:a16="http://schemas.microsoft.com/office/drawing/2014/main" val="2850399738"/>
                    </a:ext>
                  </a:extLst>
                </a:gridCol>
                <a:gridCol w="3224465">
                  <a:extLst>
                    <a:ext uri="{9D8B030D-6E8A-4147-A177-3AD203B41FA5}">
                      <a16:colId xmlns:a16="http://schemas.microsoft.com/office/drawing/2014/main" val="3164385779"/>
                    </a:ext>
                  </a:extLst>
                </a:gridCol>
              </a:tblGrid>
              <a:tr h="278130">
                <a:tc>
                  <a:txBody>
                    <a:bodyPr/>
                    <a:lstStyle/>
                    <a:p>
                      <a:pPr marL="0" marR="0" algn="ctr">
                        <a:spcBef>
                          <a:spcPts val="0"/>
                        </a:spcBef>
                        <a:spcAft>
                          <a:spcPts val="0"/>
                        </a:spcAft>
                      </a:pPr>
                      <a:r>
                        <a:rPr lang="en-US" sz="1500" b="1" dirty="0">
                          <a:solidFill>
                            <a:srgbClr val="FFFFFF"/>
                          </a:solidFill>
                          <a:effectLst/>
                          <a:latin typeface="Calibri" panose="020F0502020204030204" pitchFamily="34" charset="0"/>
                          <a:ea typeface="Gotham-Book" pitchFamily="2" charset="0"/>
                          <a:cs typeface="Gotham-Book" pitchFamily="2" charset="0"/>
                        </a:rPr>
                        <a:t>Text Type</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500" b="1" dirty="0">
                          <a:solidFill>
                            <a:srgbClr val="FFFFFF"/>
                          </a:solidFill>
                          <a:effectLst/>
                          <a:latin typeface="Calibri" panose="020F0502020204030204" pitchFamily="34" charset="0"/>
                          <a:ea typeface="Gotham-Book" pitchFamily="2" charset="0"/>
                          <a:cs typeface="Gotham-Book" pitchFamily="2" charset="0"/>
                        </a:rPr>
                        <a:t>Font Type</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500" b="1" dirty="0">
                          <a:solidFill>
                            <a:srgbClr val="FFFFFF"/>
                          </a:solidFill>
                          <a:effectLst/>
                          <a:latin typeface="Calibri" panose="020F0502020204030204" pitchFamily="34" charset="0"/>
                          <a:ea typeface="Gotham-Book" pitchFamily="2" charset="0"/>
                          <a:cs typeface="Gotham-Book" pitchFamily="2" charset="0"/>
                        </a:rPr>
                        <a:t>Font Size</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500" b="1" kern="1200" dirty="0">
                          <a:solidFill>
                            <a:srgbClr val="FFFFFF"/>
                          </a:solidFill>
                          <a:effectLst/>
                          <a:latin typeface="+mn-lt"/>
                          <a:ea typeface="Gotham-Book" pitchFamily="2" charset="0"/>
                          <a:cs typeface="Gotham-Book" pitchFamily="2" charset="0"/>
                        </a:rPr>
                        <a:t>Font Color</a:t>
                      </a:r>
                    </a:p>
                  </a:txBody>
                  <a:tcPr marL="51435" marR="51435" marT="0" marB="0" anchor="ctr"/>
                </a:tc>
                <a:extLst>
                  <a:ext uri="{0D108BD9-81ED-4DB2-BD59-A6C34878D82A}">
                    <a16:rowId xmlns:a16="http://schemas.microsoft.com/office/drawing/2014/main" val="1648478396"/>
                  </a:ext>
                </a:extLst>
              </a:tr>
              <a:tr h="278130">
                <a:tc>
                  <a:txBody>
                    <a:bodyPr/>
                    <a:lstStyle/>
                    <a:p>
                      <a:pPr marL="0" marR="0" algn="l">
                        <a:spcBef>
                          <a:spcPts val="0"/>
                        </a:spcBef>
                        <a:spcAft>
                          <a:spcPts val="0"/>
                        </a:spcAft>
                      </a:pPr>
                      <a:r>
                        <a:rPr lang="en-US" sz="1400" b="1">
                          <a:solidFill>
                            <a:srgbClr val="000000"/>
                          </a:solidFill>
                          <a:effectLst/>
                          <a:latin typeface="Calibri" panose="020F0502020204030204" pitchFamily="34" charset="0"/>
                          <a:ea typeface="Gotham-Book" pitchFamily="2" charset="0"/>
                          <a:cs typeface="Gotham-Book" pitchFamily="2" charset="0"/>
                        </a:rPr>
                        <a:t>Main Title Font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Segoe UI Semibold</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Gotham-Book" pitchFamily="2" charset="0"/>
                          <a:cs typeface="Gotham-Book" pitchFamily="2" charset="0"/>
                        </a:rPr>
                        <a:t>60 pt.</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effectLst/>
                          <a:latin typeface="+mn-lt"/>
                          <a:ea typeface="Gotham-Book" pitchFamily="2" charset="0"/>
                          <a:cs typeface="Gotham-Book" pitchFamily="2" charset="0"/>
                        </a:rPr>
                        <a:t>Turquoise, Accent 1 (top row, fifth column)</a:t>
                      </a:r>
                    </a:p>
                  </a:txBody>
                  <a:tcPr marL="51435" marR="51435" marT="0" marB="0" anchor="ctr"/>
                </a:tc>
                <a:extLst>
                  <a:ext uri="{0D108BD9-81ED-4DB2-BD59-A6C34878D82A}">
                    <a16:rowId xmlns:a16="http://schemas.microsoft.com/office/drawing/2014/main" val="2186234538"/>
                  </a:ext>
                </a:extLst>
              </a:tr>
              <a:tr h="278130">
                <a:tc>
                  <a:txBody>
                    <a:bodyPr/>
                    <a:lstStyle/>
                    <a:p>
                      <a:pPr marL="0" marR="0" algn="l">
                        <a:spcBef>
                          <a:spcPts val="0"/>
                        </a:spcBef>
                        <a:spcAft>
                          <a:spcPts val="0"/>
                        </a:spcAft>
                      </a:pPr>
                      <a:r>
                        <a:rPr lang="en-US" sz="1400" b="1" dirty="0">
                          <a:solidFill>
                            <a:srgbClr val="000000"/>
                          </a:solidFill>
                          <a:effectLst/>
                          <a:latin typeface="Calibri" panose="020F0502020204030204" pitchFamily="34" charset="0"/>
                          <a:ea typeface="Gotham-Book" pitchFamily="2" charset="0"/>
                          <a:cs typeface="Gotham-Book" pitchFamily="2" charset="0"/>
                        </a:rPr>
                        <a:t>Main Title – Sub Heading</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Segoe UI Semibold</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32 pt.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effectLst/>
                          <a:latin typeface="+mn-lt"/>
                          <a:ea typeface="Gotham-Book" pitchFamily="2" charset="0"/>
                          <a:cs typeface="Gotham-Book" pitchFamily="2" charset="0"/>
                        </a:rPr>
                        <a:t>Black</a:t>
                      </a:r>
                    </a:p>
                  </a:txBody>
                  <a:tcPr marL="51435" marR="51435" marT="0" marB="0" anchor="ctr"/>
                </a:tc>
                <a:extLst>
                  <a:ext uri="{0D108BD9-81ED-4DB2-BD59-A6C34878D82A}">
                    <a16:rowId xmlns:a16="http://schemas.microsoft.com/office/drawing/2014/main" val="3894775689"/>
                  </a:ext>
                </a:extLst>
              </a:tr>
              <a:tr h="278130">
                <a:tc>
                  <a:txBody>
                    <a:bodyPr/>
                    <a:lstStyle/>
                    <a:p>
                      <a:pPr marL="0" marR="0" algn="l">
                        <a:spcBef>
                          <a:spcPts val="0"/>
                        </a:spcBef>
                        <a:spcAft>
                          <a:spcPts val="0"/>
                        </a:spcAft>
                      </a:pPr>
                      <a:r>
                        <a:rPr lang="en-US" sz="1400" b="1">
                          <a:solidFill>
                            <a:srgbClr val="000000"/>
                          </a:solidFill>
                          <a:effectLst/>
                          <a:latin typeface="Calibri" panose="020F0502020204030204" pitchFamily="34" charset="0"/>
                          <a:ea typeface="Gotham-Book" pitchFamily="2" charset="0"/>
                          <a:cs typeface="Gotham-Book" pitchFamily="2" charset="0"/>
                        </a:rPr>
                        <a:t>Body Slides – Title Font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Segoe UI Semibold</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44 pt.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effectLst/>
                          <a:latin typeface="+mn-lt"/>
                          <a:ea typeface="Gotham-Book" pitchFamily="2" charset="0"/>
                          <a:cs typeface="Gotham-Book" pitchFamily="2" charset="0"/>
                        </a:rPr>
                        <a:t>Turquoise, Accent 1 (top row, fifth column)</a:t>
                      </a:r>
                    </a:p>
                  </a:txBody>
                  <a:tcPr marL="51435" marR="51435" marT="0" marB="0" anchor="ctr"/>
                </a:tc>
                <a:extLst>
                  <a:ext uri="{0D108BD9-81ED-4DB2-BD59-A6C34878D82A}">
                    <a16:rowId xmlns:a16="http://schemas.microsoft.com/office/drawing/2014/main" val="3441944174"/>
                  </a:ext>
                </a:extLst>
              </a:tr>
              <a:tr h="278130">
                <a:tc>
                  <a:txBody>
                    <a:bodyPr/>
                    <a:lstStyle/>
                    <a:p>
                      <a:pPr marL="0" marR="0" algn="l">
                        <a:spcBef>
                          <a:spcPts val="0"/>
                        </a:spcBef>
                        <a:spcAft>
                          <a:spcPts val="0"/>
                        </a:spcAft>
                      </a:pPr>
                      <a:r>
                        <a:rPr lang="en-US" sz="1400" b="1">
                          <a:solidFill>
                            <a:srgbClr val="000000"/>
                          </a:solidFill>
                          <a:effectLst/>
                          <a:latin typeface="Calibri" panose="020F0502020204030204" pitchFamily="34" charset="0"/>
                          <a:ea typeface="Gotham-Book" pitchFamily="2" charset="0"/>
                          <a:cs typeface="Gotham-Book" pitchFamily="2" charset="0"/>
                        </a:rPr>
                        <a:t>Body Font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Calibri</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28 pt.</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effectLst/>
                          <a:latin typeface="+mn-lt"/>
                          <a:ea typeface="Gotham-Book" pitchFamily="2" charset="0"/>
                          <a:cs typeface="Gotham-Book" pitchFamily="2" charset="0"/>
                        </a:rPr>
                        <a:t>Black</a:t>
                      </a:r>
                    </a:p>
                  </a:txBody>
                  <a:tcPr marL="51435" marR="51435" marT="0" marB="0" anchor="ctr"/>
                </a:tc>
                <a:extLst>
                  <a:ext uri="{0D108BD9-81ED-4DB2-BD59-A6C34878D82A}">
                    <a16:rowId xmlns:a16="http://schemas.microsoft.com/office/drawing/2014/main" val="1100125495"/>
                  </a:ext>
                </a:extLst>
              </a:tr>
              <a:tr h="278130">
                <a:tc>
                  <a:txBody>
                    <a:bodyPr/>
                    <a:lstStyle/>
                    <a:p>
                      <a:pPr marL="0" marR="0" algn="l">
                        <a:spcBef>
                          <a:spcPts val="0"/>
                        </a:spcBef>
                        <a:spcAft>
                          <a:spcPts val="0"/>
                        </a:spcAft>
                      </a:pPr>
                      <a:r>
                        <a:rPr lang="en-US" sz="1400" b="1" dirty="0">
                          <a:solidFill>
                            <a:srgbClr val="000000"/>
                          </a:solidFill>
                          <a:effectLst/>
                          <a:latin typeface="Calibri" panose="020F0502020204030204" pitchFamily="34" charset="0"/>
                          <a:ea typeface="Gotham-Book" pitchFamily="2" charset="0"/>
                          <a:cs typeface="Gotham-Book" pitchFamily="2" charset="0"/>
                        </a:rPr>
                        <a:t>Bullets</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a:solidFill>
                            <a:srgbClr val="000000"/>
                          </a:solidFill>
                          <a:effectLst/>
                          <a:latin typeface="Calibri" panose="020F0502020204030204" pitchFamily="34" charset="0"/>
                          <a:ea typeface="Gotham-Book" pitchFamily="2" charset="0"/>
                          <a:cs typeface="Gotham-Book" pitchFamily="2" charset="0"/>
                        </a:rPr>
                        <a:t>Calibri</a:t>
                      </a:r>
                      <a:endParaRPr lang="en-US" sz="140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solidFill>
                            <a:srgbClr val="000000"/>
                          </a:solidFill>
                          <a:effectLst/>
                          <a:latin typeface="Calibri" panose="020F0502020204030204" pitchFamily="34" charset="0"/>
                          <a:ea typeface="Gotham-Book" pitchFamily="2" charset="0"/>
                          <a:cs typeface="Gotham-Book" pitchFamily="2" charset="0"/>
                        </a:rPr>
                        <a:t>24 pt.</a:t>
                      </a:r>
                      <a:endParaRPr lang="en-US" sz="1400" dirty="0">
                        <a:effectLst/>
                        <a:latin typeface="Gotham-Book" pitchFamily="2" charset="0"/>
                        <a:ea typeface="Gotham-Book" pitchFamily="2" charset="0"/>
                        <a:cs typeface="Gotham-Book" pitchFamily="2" charset="0"/>
                      </a:endParaRPr>
                    </a:p>
                  </a:txBody>
                  <a:tcPr marL="51435" marR="51435" marT="0" marB="0" anchor="ctr"/>
                </a:tc>
                <a:tc>
                  <a:txBody>
                    <a:bodyPr/>
                    <a:lstStyle/>
                    <a:p>
                      <a:pPr marL="0" marR="0" algn="ctr">
                        <a:spcBef>
                          <a:spcPts val="0"/>
                        </a:spcBef>
                        <a:spcAft>
                          <a:spcPts val="0"/>
                        </a:spcAft>
                      </a:pPr>
                      <a:r>
                        <a:rPr lang="en-US" sz="1400" dirty="0">
                          <a:effectLst/>
                          <a:latin typeface="+mn-lt"/>
                          <a:ea typeface="Gotham-Book" pitchFamily="2" charset="0"/>
                          <a:cs typeface="Gotham-Book" pitchFamily="2" charset="0"/>
                        </a:rPr>
                        <a:t>Black</a:t>
                      </a:r>
                    </a:p>
                  </a:txBody>
                  <a:tcPr marL="51435" marR="51435" marT="0" marB="0" anchor="ctr"/>
                </a:tc>
                <a:extLst>
                  <a:ext uri="{0D108BD9-81ED-4DB2-BD59-A6C34878D82A}">
                    <a16:rowId xmlns:a16="http://schemas.microsoft.com/office/drawing/2014/main" val="2630374381"/>
                  </a:ext>
                </a:extLst>
              </a:tr>
            </a:tbl>
          </a:graphicData>
        </a:graphic>
      </p:graphicFrame>
      <p:sp>
        <p:nvSpPr>
          <p:cNvPr id="7" name="TextBox 6">
            <a:extLst>
              <a:ext uri="{FF2B5EF4-FFF2-40B4-BE49-F238E27FC236}">
                <a16:creationId xmlns:a16="http://schemas.microsoft.com/office/drawing/2014/main" id="{D168AEC6-8152-7148-B8F6-0E5FF8307631}"/>
              </a:ext>
            </a:extLst>
          </p:cNvPr>
          <p:cNvSpPr txBox="1"/>
          <p:nvPr userDrawn="1"/>
        </p:nvSpPr>
        <p:spPr>
          <a:xfrm>
            <a:off x="1114607" y="4050507"/>
            <a:ext cx="6888957" cy="623248"/>
          </a:xfrm>
          <a:prstGeom prst="rect">
            <a:avLst/>
          </a:prstGeom>
          <a:noFill/>
        </p:spPr>
        <p:txBody>
          <a:bodyPr wrap="square" rtlCol="0">
            <a:noAutofit/>
          </a:bodyPr>
          <a:lstStyle/>
          <a:p>
            <a:pPr marL="257175" indent="-257175" algn="l">
              <a:spcAft>
                <a:spcPts val="450"/>
              </a:spcAft>
              <a:buFont typeface="Arial" panose="020B0604020202020204" pitchFamily="34" charset="0"/>
              <a:buChar char="•"/>
            </a:pPr>
            <a:r>
              <a:rPr lang="en-US" sz="1800" dirty="0"/>
              <a:t>For PowerPoint Style Guide, see DOC 6417368. </a:t>
            </a:r>
          </a:p>
          <a:p>
            <a:pPr marL="257175" indent="-257175" algn="l">
              <a:spcAft>
                <a:spcPts val="450"/>
              </a:spcAft>
              <a:buFont typeface="Arial" panose="020B0604020202020204" pitchFamily="34" charset="0"/>
              <a:buChar char="•"/>
            </a:pPr>
            <a:r>
              <a:rPr lang="en-US" sz="1800" dirty="0"/>
              <a:t>For any questions, contact </a:t>
            </a:r>
            <a:r>
              <a:rPr lang="en-US" sz="1800" dirty="0">
                <a:hlinkClick r:id="rId2"/>
              </a:rPr>
              <a:t>info@lacsd.org</a:t>
            </a:r>
            <a:r>
              <a:rPr lang="en-US" sz="1800" dirty="0"/>
              <a:t>.</a:t>
            </a:r>
          </a:p>
        </p:txBody>
      </p:sp>
      <p:sp>
        <p:nvSpPr>
          <p:cNvPr id="8" name="TextBox 7">
            <a:extLst>
              <a:ext uri="{FF2B5EF4-FFF2-40B4-BE49-F238E27FC236}">
                <a16:creationId xmlns:a16="http://schemas.microsoft.com/office/drawing/2014/main" id="{DE69C4ED-4384-2F4A-A52F-EB7551EA7C5D}"/>
              </a:ext>
            </a:extLst>
          </p:cNvPr>
          <p:cNvSpPr txBox="1"/>
          <p:nvPr userDrawn="1"/>
        </p:nvSpPr>
        <p:spPr>
          <a:xfrm>
            <a:off x="76200" y="128588"/>
            <a:ext cx="8965772" cy="600164"/>
          </a:xfrm>
          <a:prstGeom prst="rect">
            <a:avLst/>
          </a:prstGeom>
          <a:noFill/>
        </p:spPr>
        <p:txBody>
          <a:bodyPr wrap="square" rtlCol="0">
            <a:spAutoFit/>
          </a:bodyPr>
          <a:lstStyle/>
          <a:p>
            <a:pPr algn="ctr"/>
            <a:r>
              <a:rPr lang="en-US" sz="3300" dirty="0">
                <a:solidFill>
                  <a:srgbClr val="0083BF"/>
                </a:solidFill>
                <a:latin typeface="+mj-lt"/>
              </a:rPr>
              <a:t>Reference Info (delete from file)</a:t>
            </a:r>
          </a:p>
        </p:txBody>
      </p:sp>
    </p:spTree>
    <p:extLst>
      <p:ext uri="{BB962C8B-B14F-4D97-AF65-F5344CB8AC3E}">
        <p14:creationId xmlns:p14="http://schemas.microsoft.com/office/powerpoint/2010/main" val="2282466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with 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481ACC-A0D7-BE49-B973-AB933982645B}"/>
              </a:ext>
            </a:extLst>
          </p:cNvPr>
          <p:cNvSpPr>
            <a:spLocks noGrp="1"/>
          </p:cNvSpPr>
          <p:nvPr>
            <p:ph idx="1" hasCustomPrompt="1"/>
          </p:nvPr>
        </p:nvSpPr>
        <p:spPr>
          <a:xfrm>
            <a:off x="263770" y="1097280"/>
            <a:ext cx="8625254" cy="3536267"/>
          </a:xfrm>
        </p:spPr>
        <p:txBody>
          <a:bodyPr lIns="274320"/>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85C7047E-83A6-4A9B-90E4-4970B8F62F8D}"/>
              </a:ext>
            </a:extLst>
          </p:cNvPr>
          <p:cNvSpPr>
            <a:spLocks noGrp="1"/>
          </p:cNvSpPr>
          <p:nvPr>
            <p:ph type="sldNum" sz="quarter" idx="12"/>
          </p:nvPr>
        </p:nvSpPr>
        <p:spPr>
          <a:xfrm>
            <a:off x="6457951" y="4767263"/>
            <a:ext cx="1918607" cy="273844"/>
          </a:xfrm>
        </p:spPr>
        <p:txBody>
          <a:bodyPr/>
          <a:lstStyle/>
          <a:p>
            <a:fld id="{E894A04E-948A-4F01-A51B-9E1C6A3AB2C7}" type="slidenum">
              <a:rPr lang="en-US" smtClean="0"/>
              <a:t>‹#›</a:t>
            </a:fld>
            <a:endParaRPr lang="en-US" dirty="0"/>
          </a:p>
        </p:txBody>
      </p:sp>
      <p:sp>
        <p:nvSpPr>
          <p:cNvPr id="7" name="Title 1">
            <a:extLst>
              <a:ext uri="{FF2B5EF4-FFF2-40B4-BE49-F238E27FC236}">
                <a16:creationId xmlns:a16="http://schemas.microsoft.com/office/drawing/2014/main" id="{48EDC060-0151-A948-A8A8-FAC02E8D7360}"/>
              </a:ext>
            </a:extLst>
          </p:cNvPr>
          <p:cNvSpPr>
            <a:spLocks noGrp="1"/>
          </p:cNvSpPr>
          <p:nvPr>
            <p:ph type="title" hasCustomPrompt="1"/>
          </p:nvPr>
        </p:nvSpPr>
        <p:spPr>
          <a:xfrm>
            <a:off x="95694" y="102395"/>
            <a:ext cx="8939322" cy="855138"/>
          </a:xfrm>
        </p:spPr>
        <p:txBody>
          <a:bodyPr/>
          <a:lstStyle>
            <a:lvl1pPr algn="ctr">
              <a:defRPr>
                <a:solidFill>
                  <a:schemeClr val="accent1"/>
                </a:solidFill>
              </a:defRPr>
            </a:lvl1pPr>
          </a:lstStyle>
          <a:p>
            <a:r>
              <a:rPr lang="en-US" dirty="0"/>
              <a:t>Click to edit title</a:t>
            </a:r>
          </a:p>
        </p:txBody>
      </p:sp>
    </p:spTree>
    <p:extLst>
      <p:ext uri="{BB962C8B-B14F-4D97-AF65-F5344CB8AC3E}">
        <p14:creationId xmlns:p14="http://schemas.microsoft.com/office/powerpoint/2010/main" val="3116099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0E06-3A76-C74D-9906-6C21E88FD79B}"/>
              </a:ext>
            </a:extLst>
          </p:cNvPr>
          <p:cNvSpPr>
            <a:spLocks noGrp="1"/>
          </p:cNvSpPr>
          <p:nvPr>
            <p:ph type="title" hasCustomPrompt="1"/>
          </p:nvPr>
        </p:nvSpPr>
        <p:spPr>
          <a:xfrm>
            <a:off x="623888" y="780748"/>
            <a:ext cx="7886700" cy="2146697"/>
          </a:xfrm>
          <a:solidFill>
            <a:schemeClr val="accent1"/>
          </a:solidFill>
          <a:ln>
            <a:noFill/>
          </a:ln>
        </p:spPr>
        <p:txBody>
          <a:bodyPr tIns="91440" bIns="91440" anchor="b"/>
          <a:lstStyle>
            <a:lvl1pPr algn="ctr">
              <a:defRPr sz="4500">
                <a:solidFill>
                  <a:schemeClr val="bg1"/>
                </a:solidFill>
              </a:defRPr>
            </a:lvl1pPr>
          </a:lstStyle>
          <a:p>
            <a:r>
              <a:rPr lang="en-US" dirty="0"/>
              <a:t>Click to add Section Heading</a:t>
            </a:r>
          </a:p>
        </p:txBody>
      </p:sp>
      <p:sp>
        <p:nvSpPr>
          <p:cNvPr id="3" name="Text Placeholder 2">
            <a:extLst>
              <a:ext uri="{FF2B5EF4-FFF2-40B4-BE49-F238E27FC236}">
                <a16:creationId xmlns:a16="http://schemas.microsoft.com/office/drawing/2014/main" id="{7C3AC547-DC80-8041-B394-F596F1033F88}"/>
              </a:ext>
            </a:extLst>
          </p:cNvPr>
          <p:cNvSpPr>
            <a:spLocks noGrp="1"/>
          </p:cNvSpPr>
          <p:nvPr>
            <p:ph type="body" idx="1" hasCustomPrompt="1"/>
          </p:nvPr>
        </p:nvSpPr>
        <p:spPr>
          <a:xfrm>
            <a:off x="628650" y="3063373"/>
            <a:ext cx="7886700" cy="1125140"/>
          </a:xfrm>
        </p:spPr>
        <p:txBody>
          <a:bodyPr>
            <a:normAutofit/>
          </a:bodyPr>
          <a:lstStyle>
            <a:lvl1pPr marL="0" indent="0" algn="ctr">
              <a:buNone/>
              <a:defRPr sz="33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add Section Subheading, if needed</a:t>
            </a:r>
          </a:p>
        </p:txBody>
      </p:sp>
      <p:sp>
        <p:nvSpPr>
          <p:cNvPr id="5" name="Slide Number Placeholder 3">
            <a:extLst>
              <a:ext uri="{FF2B5EF4-FFF2-40B4-BE49-F238E27FC236}">
                <a16:creationId xmlns:a16="http://schemas.microsoft.com/office/drawing/2014/main" id="{6554FE54-6A7B-41FC-B87F-E8046026CC68}"/>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a:p>
        </p:txBody>
      </p:sp>
    </p:spTree>
    <p:extLst>
      <p:ext uri="{BB962C8B-B14F-4D97-AF65-F5344CB8AC3E}">
        <p14:creationId xmlns:p14="http://schemas.microsoft.com/office/powerpoint/2010/main" val="1834612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3A339-12A5-F14F-B003-B4A348D4C5BF}"/>
              </a:ext>
            </a:extLst>
          </p:cNvPr>
          <p:cNvSpPr>
            <a:spLocks noGrp="1"/>
          </p:cNvSpPr>
          <p:nvPr>
            <p:ph type="body" idx="1"/>
          </p:nvPr>
        </p:nvSpPr>
        <p:spPr>
          <a:xfrm>
            <a:off x="263769" y="1108834"/>
            <a:ext cx="4234414"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EBA0607-F272-F948-B1D7-25DE633A5BE9}"/>
              </a:ext>
            </a:extLst>
          </p:cNvPr>
          <p:cNvSpPr>
            <a:spLocks noGrp="1"/>
          </p:cNvSpPr>
          <p:nvPr>
            <p:ph sz="half" idx="2"/>
          </p:nvPr>
        </p:nvSpPr>
        <p:spPr>
          <a:xfrm>
            <a:off x="263769" y="1726768"/>
            <a:ext cx="42344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9A9B57C-593F-734F-BDE1-C9529B2363BA}"/>
              </a:ext>
            </a:extLst>
          </p:cNvPr>
          <p:cNvSpPr>
            <a:spLocks noGrp="1"/>
          </p:cNvSpPr>
          <p:nvPr>
            <p:ph type="body" sz="quarter" idx="3"/>
          </p:nvPr>
        </p:nvSpPr>
        <p:spPr>
          <a:xfrm>
            <a:off x="4645819" y="1108834"/>
            <a:ext cx="4234412" cy="617934"/>
          </a:xfrm>
        </p:spPr>
        <p:txBody>
          <a:bodyPr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76097-2EA0-C448-BBE1-17BE548AC656}"/>
              </a:ext>
            </a:extLst>
          </p:cNvPr>
          <p:cNvSpPr>
            <a:spLocks noGrp="1"/>
          </p:cNvSpPr>
          <p:nvPr>
            <p:ph sz="quarter" idx="4"/>
          </p:nvPr>
        </p:nvSpPr>
        <p:spPr>
          <a:xfrm>
            <a:off x="4645819" y="1726768"/>
            <a:ext cx="42344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BA0BE2E-A797-9846-9DD1-95B102B14171}"/>
              </a:ext>
            </a:extLst>
          </p:cNvPr>
          <p:cNvSpPr>
            <a:spLocks noGrp="1"/>
          </p:cNvSpPr>
          <p:nvPr>
            <p:ph type="dt" sz="half" idx="10"/>
          </p:nvPr>
        </p:nvSpPr>
        <p:spPr/>
        <p:txBody>
          <a:bodyPr/>
          <a:lstStyle/>
          <a:p>
            <a:fld id="{60591492-E43A-2142-9426-67CD15C050D8}" type="datetimeFigureOut">
              <a:rPr lang="en-US" smtClean="0"/>
              <a:t>11/8/2023</a:t>
            </a:fld>
            <a:endParaRPr lang="en-US"/>
          </a:p>
        </p:txBody>
      </p:sp>
      <p:sp>
        <p:nvSpPr>
          <p:cNvPr id="8" name="Footer Placeholder 7">
            <a:extLst>
              <a:ext uri="{FF2B5EF4-FFF2-40B4-BE49-F238E27FC236}">
                <a16:creationId xmlns:a16="http://schemas.microsoft.com/office/drawing/2014/main" id="{EEC04EF5-84F8-FF42-9E70-A1112EAF73F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CE4D854-69BC-8A4E-8281-B5EC160E4646}"/>
              </a:ext>
            </a:extLst>
          </p:cNvPr>
          <p:cNvSpPr>
            <a:spLocks noGrp="1"/>
          </p:cNvSpPr>
          <p:nvPr>
            <p:ph type="sldNum" sz="quarter" idx="12"/>
          </p:nvPr>
        </p:nvSpPr>
        <p:spPr>
          <a:xfrm>
            <a:off x="6457951" y="4767263"/>
            <a:ext cx="1918607" cy="273844"/>
          </a:xfrm>
        </p:spPr>
        <p:txBody>
          <a:bodyPr/>
          <a:lstStyle/>
          <a:p>
            <a:fld id="{57FB203C-4AD1-A941-9D92-3B44B0EE23CE}" type="slidenum">
              <a:rPr lang="en-US" smtClean="0"/>
              <a:t>‹#›</a:t>
            </a:fld>
            <a:endParaRPr lang="en-US" dirty="0"/>
          </a:p>
        </p:txBody>
      </p:sp>
      <p:sp>
        <p:nvSpPr>
          <p:cNvPr id="13" name="Title 1">
            <a:extLst>
              <a:ext uri="{FF2B5EF4-FFF2-40B4-BE49-F238E27FC236}">
                <a16:creationId xmlns:a16="http://schemas.microsoft.com/office/drawing/2014/main" id="{A0302BAB-CB6F-3046-B581-4C044C453E6C}"/>
              </a:ext>
            </a:extLst>
          </p:cNvPr>
          <p:cNvSpPr>
            <a:spLocks noGrp="1"/>
          </p:cNvSpPr>
          <p:nvPr>
            <p:ph type="title" hasCustomPrompt="1"/>
          </p:nvPr>
        </p:nvSpPr>
        <p:spPr>
          <a:xfrm>
            <a:off x="95694" y="102395"/>
            <a:ext cx="8939322" cy="855138"/>
          </a:xfrm>
        </p:spPr>
        <p:txBody>
          <a:bodyPr/>
          <a:lstStyle>
            <a:lvl1pPr algn="ctr">
              <a:defRPr>
                <a:solidFill>
                  <a:schemeClr val="accent1"/>
                </a:solidFill>
              </a:defRPr>
            </a:lvl1pPr>
          </a:lstStyle>
          <a:p>
            <a:r>
              <a:rPr lang="en-US" dirty="0"/>
              <a:t>Click to edit title</a:t>
            </a:r>
          </a:p>
        </p:txBody>
      </p:sp>
    </p:spTree>
    <p:extLst>
      <p:ext uri="{BB962C8B-B14F-4D97-AF65-F5344CB8AC3E}">
        <p14:creationId xmlns:p14="http://schemas.microsoft.com/office/powerpoint/2010/main" val="170828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F8B35F7-81EB-5A4D-B1A1-B2A4A99C70D6}"/>
              </a:ext>
            </a:extLst>
          </p:cNvPr>
          <p:cNvSpPr>
            <a:spLocks noGrp="1"/>
          </p:cNvSpPr>
          <p:nvPr>
            <p:ph type="pic" sz="quarter" idx="10"/>
          </p:nvPr>
        </p:nvSpPr>
        <p:spPr>
          <a:xfrm>
            <a:off x="0" y="0"/>
            <a:ext cx="9144000" cy="5143500"/>
          </a:xfrm>
        </p:spPr>
        <p:txBody>
          <a:bodyPr/>
          <a:lstStyle>
            <a:lvl1pPr marL="342900" indent="-342900">
              <a:buFont typeface="Arial" panose="020B0604020202020204" pitchFamily="34" charset="0"/>
              <a:buChar char="•"/>
              <a:defRPr/>
            </a:lvl1pPr>
          </a:lstStyle>
          <a:p>
            <a:r>
              <a:rPr lang="en-US"/>
              <a:t>Click icon to add picture</a:t>
            </a:r>
            <a:endParaRPr lang="en-US" dirty="0"/>
          </a:p>
        </p:txBody>
      </p:sp>
      <p:sp>
        <p:nvSpPr>
          <p:cNvPr id="5" name="Slide Number Placeholder 3">
            <a:extLst>
              <a:ext uri="{FF2B5EF4-FFF2-40B4-BE49-F238E27FC236}">
                <a16:creationId xmlns:a16="http://schemas.microsoft.com/office/drawing/2014/main" id="{AF368CB8-8D77-42A2-AD7F-8F9B90A9ADCA}"/>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
        <p:nvSpPr>
          <p:cNvPr id="8" name="Title 1">
            <a:extLst>
              <a:ext uri="{FF2B5EF4-FFF2-40B4-BE49-F238E27FC236}">
                <a16:creationId xmlns:a16="http://schemas.microsoft.com/office/drawing/2014/main" id="{8C2C885D-2E6B-8D48-87CA-90B37EA7D2AC}"/>
              </a:ext>
            </a:extLst>
          </p:cNvPr>
          <p:cNvSpPr>
            <a:spLocks noGrp="1"/>
          </p:cNvSpPr>
          <p:nvPr>
            <p:ph type="title" hasCustomPrompt="1"/>
          </p:nvPr>
        </p:nvSpPr>
        <p:spPr>
          <a:xfrm>
            <a:off x="0" y="0"/>
            <a:ext cx="9141714" cy="582930"/>
          </a:xfrm>
          <a:solidFill>
            <a:srgbClr val="000000">
              <a:alpha val="14902"/>
            </a:srgbClr>
          </a:solidFill>
        </p:spPr>
        <p:txBody>
          <a:bodyPr/>
          <a:lstStyle>
            <a:lvl1pPr algn="ctr">
              <a:defRPr>
                <a:solidFill>
                  <a:schemeClr val="bg1"/>
                </a:solidFill>
              </a:defRPr>
            </a:lvl1pPr>
          </a:lstStyle>
          <a:p>
            <a:r>
              <a:rPr lang="en-US" dirty="0"/>
              <a:t>Click to edit title</a:t>
            </a:r>
          </a:p>
        </p:txBody>
      </p:sp>
    </p:spTree>
    <p:extLst>
      <p:ext uri="{BB962C8B-B14F-4D97-AF65-F5344CB8AC3E}">
        <p14:creationId xmlns:p14="http://schemas.microsoft.com/office/powerpoint/2010/main" val="1175854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1552940-7A53-2641-99D1-D830BB96BDAC}"/>
              </a:ext>
            </a:extLst>
          </p:cNvPr>
          <p:cNvSpPr>
            <a:spLocks noGrp="1"/>
          </p:cNvSpPr>
          <p:nvPr>
            <p:ph type="pic" sz="quarter" idx="13"/>
          </p:nvPr>
        </p:nvSpPr>
        <p:spPr>
          <a:xfrm>
            <a:off x="0" y="0"/>
            <a:ext cx="9144000" cy="5143500"/>
          </a:xfrm>
        </p:spPr>
        <p:txBody>
          <a:bodyPr/>
          <a:lstStyle>
            <a:lvl1pPr>
              <a:defRPr/>
            </a:lvl1pPr>
          </a:lstStyle>
          <a:p>
            <a:r>
              <a:rPr lang="en-US"/>
              <a:t>Click icon to add picture</a:t>
            </a:r>
            <a:endParaRPr lang="en-US" dirty="0"/>
          </a:p>
        </p:txBody>
      </p:sp>
      <p:sp>
        <p:nvSpPr>
          <p:cNvPr id="4" name="Slide Number Placeholder 3">
            <a:extLst>
              <a:ext uri="{FF2B5EF4-FFF2-40B4-BE49-F238E27FC236}">
                <a16:creationId xmlns:a16="http://schemas.microsoft.com/office/drawing/2014/main" id="{A27DA527-6E62-40C9-8DED-5B33AFB1648D}"/>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Tree>
    <p:extLst>
      <p:ext uri="{BB962C8B-B14F-4D97-AF65-F5344CB8AC3E}">
        <p14:creationId xmlns:p14="http://schemas.microsoft.com/office/powerpoint/2010/main" val="15185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DE548-EA43-7D4F-BB13-68B6AB7CBFD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Title at 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782791-6778-0E4C-BC61-23998A080B4B}"/>
              </a:ext>
            </a:extLst>
          </p:cNvPr>
          <p:cNvSpPr>
            <a:spLocks noGrp="1" noChangeAspect="1"/>
          </p:cNvSpPr>
          <p:nvPr>
            <p:ph type="pic" sz="quarter" idx="10"/>
          </p:nvPr>
        </p:nvSpPr>
        <p:spPr>
          <a:xfrm>
            <a:off x="2732349" y="102394"/>
            <a:ext cx="6323729" cy="4902313"/>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4276D428-BA10-6B43-904F-3F6A2C0C095F}"/>
              </a:ext>
            </a:extLst>
          </p:cNvPr>
          <p:cNvSpPr>
            <a:spLocks noGrp="1"/>
          </p:cNvSpPr>
          <p:nvPr>
            <p:ph type="title" hasCustomPrompt="1"/>
          </p:nvPr>
        </p:nvSpPr>
        <p:spPr>
          <a:xfrm>
            <a:off x="87923" y="391538"/>
            <a:ext cx="2557562" cy="4360425"/>
          </a:xfrm>
        </p:spPr>
        <p:txBody>
          <a:bodyPr lIns="91440"/>
          <a:lstStyle>
            <a:lvl1pPr algn="l">
              <a:defRPr>
                <a:solidFill>
                  <a:schemeClr val="accent1"/>
                </a:solidFill>
              </a:defRPr>
            </a:lvl1pPr>
          </a:lstStyle>
          <a:p>
            <a:r>
              <a:rPr lang="en-US" dirty="0"/>
              <a:t>Click to edit title</a:t>
            </a:r>
          </a:p>
        </p:txBody>
      </p:sp>
      <p:sp>
        <p:nvSpPr>
          <p:cNvPr id="5" name="Slide Number Placeholder 3">
            <a:extLst>
              <a:ext uri="{FF2B5EF4-FFF2-40B4-BE49-F238E27FC236}">
                <a16:creationId xmlns:a16="http://schemas.microsoft.com/office/drawing/2014/main" id="{9E7028EA-ED0C-46C1-8A84-88FD0F4DCF02}"/>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Tree>
    <p:extLst>
      <p:ext uri="{BB962C8B-B14F-4D97-AF65-F5344CB8AC3E}">
        <p14:creationId xmlns:p14="http://schemas.microsoft.com/office/powerpoint/2010/main" val="137566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Title and Text at Lef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D9785A-88CB-EA4A-B100-324B55AFDAFC}"/>
              </a:ext>
            </a:extLst>
          </p:cNvPr>
          <p:cNvSpPr>
            <a:spLocks noGrp="1" noChangeAspect="1"/>
          </p:cNvSpPr>
          <p:nvPr>
            <p:ph type="pic" sz="quarter" idx="10"/>
          </p:nvPr>
        </p:nvSpPr>
        <p:spPr>
          <a:xfrm>
            <a:off x="2732349" y="102394"/>
            <a:ext cx="6323729" cy="4938712"/>
          </a:xfrm>
        </p:spPr>
        <p:txBody>
          <a:bodyPr/>
          <a:lstStyle/>
          <a:p>
            <a:r>
              <a:rPr lang="en-US"/>
              <a:t>Click icon to add picture</a:t>
            </a:r>
            <a:endParaRPr lang="en-US" dirty="0"/>
          </a:p>
        </p:txBody>
      </p:sp>
      <p:sp>
        <p:nvSpPr>
          <p:cNvPr id="7" name="Title 1">
            <a:extLst>
              <a:ext uri="{FF2B5EF4-FFF2-40B4-BE49-F238E27FC236}">
                <a16:creationId xmlns:a16="http://schemas.microsoft.com/office/drawing/2014/main" id="{020126B7-93B0-B04A-ACB2-72447720BF34}"/>
              </a:ext>
            </a:extLst>
          </p:cNvPr>
          <p:cNvSpPr>
            <a:spLocks noGrp="1"/>
          </p:cNvSpPr>
          <p:nvPr>
            <p:ph type="title" hasCustomPrompt="1"/>
          </p:nvPr>
        </p:nvSpPr>
        <p:spPr>
          <a:xfrm>
            <a:off x="87923" y="102395"/>
            <a:ext cx="2557562" cy="1511874"/>
          </a:xfrm>
        </p:spPr>
        <p:txBody>
          <a:bodyPr lIns="91440"/>
          <a:lstStyle>
            <a:lvl1pPr algn="ctr">
              <a:defRPr>
                <a:solidFill>
                  <a:schemeClr val="accent1"/>
                </a:solidFill>
              </a:defRPr>
            </a:lvl1pPr>
          </a:lstStyle>
          <a:p>
            <a:r>
              <a:rPr lang="en-US" dirty="0"/>
              <a:t>Click to edit title</a:t>
            </a:r>
          </a:p>
        </p:txBody>
      </p:sp>
      <p:sp>
        <p:nvSpPr>
          <p:cNvPr id="8" name="Slide Number Placeholder 3">
            <a:extLst>
              <a:ext uri="{FF2B5EF4-FFF2-40B4-BE49-F238E27FC236}">
                <a16:creationId xmlns:a16="http://schemas.microsoft.com/office/drawing/2014/main" id="{E1E52CD4-CE8F-2448-A0E2-EB587B704DA0}"/>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
        <p:nvSpPr>
          <p:cNvPr id="9" name="Content Placeholder 2">
            <a:extLst>
              <a:ext uri="{FF2B5EF4-FFF2-40B4-BE49-F238E27FC236}">
                <a16:creationId xmlns:a16="http://schemas.microsoft.com/office/drawing/2014/main" id="{45FF2373-6618-2440-A611-66492650B0DE}"/>
              </a:ext>
            </a:extLst>
          </p:cNvPr>
          <p:cNvSpPr>
            <a:spLocks noGrp="1"/>
          </p:cNvSpPr>
          <p:nvPr>
            <p:ph idx="1" hasCustomPrompt="1"/>
          </p:nvPr>
        </p:nvSpPr>
        <p:spPr>
          <a:xfrm>
            <a:off x="87923" y="1709225"/>
            <a:ext cx="2557562" cy="3331881"/>
          </a:xfrm>
        </p:spPr>
        <p:txBody>
          <a:bodyPr lIns="274320"/>
          <a:lstStyle/>
          <a:p>
            <a:pPr lvl="0"/>
            <a:r>
              <a:rPr lang="en-US" dirty="0"/>
              <a:t>Click to add text</a:t>
            </a:r>
          </a:p>
          <a:p>
            <a:pPr lvl="1"/>
            <a:r>
              <a:rPr lang="en-US" dirty="0"/>
              <a:t>Second level</a:t>
            </a:r>
          </a:p>
        </p:txBody>
      </p:sp>
    </p:spTree>
    <p:extLst>
      <p:ext uri="{BB962C8B-B14F-4D97-AF65-F5344CB8AC3E}">
        <p14:creationId xmlns:p14="http://schemas.microsoft.com/office/powerpoint/2010/main" val="417884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DA527-6E62-40C9-8DED-5B33AFB1648D}"/>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
        <p:nvSpPr>
          <p:cNvPr id="3" name="Media Placeholder 2">
            <a:extLst>
              <a:ext uri="{FF2B5EF4-FFF2-40B4-BE49-F238E27FC236}">
                <a16:creationId xmlns:a16="http://schemas.microsoft.com/office/drawing/2014/main" id="{2252776D-36F3-42FA-A9C4-713BD4CF5393}"/>
              </a:ext>
            </a:extLst>
          </p:cNvPr>
          <p:cNvSpPr>
            <a:spLocks noGrp="1"/>
          </p:cNvSpPr>
          <p:nvPr>
            <p:ph type="media" sz="quarter" idx="13"/>
          </p:nvPr>
        </p:nvSpPr>
        <p:spPr>
          <a:xfrm>
            <a:off x="0" y="0"/>
            <a:ext cx="9144000" cy="5008790"/>
          </a:xfrm>
        </p:spPr>
        <p:txBody>
          <a:bodyPr/>
          <a:lstStyle/>
          <a:p>
            <a:r>
              <a:rPr lang="en-US"/>
              <a:t>Click icon to add media</a:t>
            </a:r>
            <a:endParaRPr lang="en-US" dirty="0"/>
          </a:p>
        </p:txBody>
      </p:sp>
    </p:spTree>
    <p:extLst>
      <p:ext uri="{BB962C8B-B14F-4D97-AF65-F5344CB8AC3E}">
        <p14:creationId xmlns:p14="http://schemas.microsoft.com/office/powerpoint/2010/main" val="155696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reefor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ECB1-FCB4-E342-B455-988FDAEAF64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10334EB-EB39-994F-8364-FE77FEF4E033}"/>
              </a:ext>
            </a:extLst>
          </p:cNvPr>
          <p:cNvSpPr>
            <a:spLocks noGrp="1"/>
          </p:cNvSpPr>
          <p:nvPr>
            <p:ph type="dt" sz="half" idx="10"/>
          </p:nvPr>
        </p:nvSpPr>
        <p:spPr/>
        <p:txBody>
          <a:bodyPr/>
          <a:lstStyle/>
          <a:p>
            <a:fld id="{3A3C83E6-064E-4301-B3C6-F68443985A0A}" type="datetimeFigureOut">
              <a:rPr lang="en-US" smtClean="0"/>
              <a:t>11/8/2023</a:t>
            </a:fld>
            <a:endParaRPr lang="en-US"/>
          </a:p>
        </p:txBody>
      </p:sp>
      <p:sp>
        <p:nvSpPr>
          <p:cNvPr id="4" name="Footer Placeholder 3">
            <a:extLst>
              <a:ext uri="{FF2B5EF4-FFF2-40B4-BE49-F238E27FC236}">
                <a16:creationId xmlns:a16="http://schemas.microsoft.com/office/drawing/2014/main" id="{0693ACDC-9E8B-F64F-86E4-56C420836A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D28C7-0E5F-1940-BD9D-11DFEED275F1}"/>
              </a:ext>
            </a:extLst>
          </p:cNvPr>
          <p:cNvSpPr>
            <a:spLocks noGrp="1"/>
          </p:cNvSpPr>
          <p:nvPr>
            <p:ph type="sldNum" sz="quarter" idx="12"/>
          </p:nvPr>
        </p:nvSpPr>
        <p:spPr>
          <a:xfrm>
            <a:off x="6457950" y="4767263"/>
            <a:ext cx="1922690" cy="273844"/>
          </a:xfrm>
        </p:spPr>
        <p:txBody>
          <a:bodyPr/>
          <a:lstStyle/>
          <a:p>
            <a:fld id="{E894A04E-948A-4F01-A51B-9E1C6A3AB2C7}" type="slidenum">
              <a:rPr lang="en-US" smtClean="0"/>
              <a:t>‹#›</a:t>
            </a:fld>
            <a:endParaRPr lang="en-US" dirty="0"/>
          </a:p>
        </p:txBody>
      </p:sp>
    </p:spTree>
    <p:extLst>
      <p:ext uri="{BB962C8B-B14F-4D97-AF65-F5344CB8AC3E}">
        <p14:creationId xmlns:p14="http://schemas.microsoft.com/office/powerpoint/2010/main" val="724251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738A9-55D6-4358-B29B-41396DB31F89}"/>
              </a:ext>
            </a:extLst>
          </p:cNvPr>
          <p:cNvSpPr>
            <a:spLocks noGrp="1"/>
          </p:cNvSpPr>
          <p:nvPr>
            <p:ph type="dt" sz="half" idx="10"/>
          </p:nvPr>
        </p:nvSpPr>
        <p:spPr/>
        <p:txBody>
          <a:bodyPr/>
          <a:lstStyle/>
          <a:p>
            <a:fld id="{3A3C83E6-064E-4301-B3C6-F68443985A0A}" type="datetimeFigureOut">
              <a:rPr lang="en-US" smtClean="0"/>
              <a:t>11/8/2023</a:t>
            </a:fld>
            <a:endParaRPr lang="en-US"/>
          </a:p>
        </p:txBody>
      </p:sp>
      <p:sp>
        <p:nvSpPr>
          <p:cNvPr id="3" name="Footer Placeholder 2">
            <a:extLst>
              <a:ext uri="{FF2B5EF4-FFF2-40B4-BE49-F238E27FC236}">
                <a16:creationId xmlns:a16="http://schemas.microsoft.com/office/drawing/2014/main" id="{65F56412-42CF-420F-9869-2AE4953009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A1AF9-33C5-4E4F-9C5C-B4F188C19101}"/>
              </a:ext>
            </a:extLst>
          </p:cNvPr>
          <p:cNvSpPr>
            <a:spLocks noGrp="1"/>
          </p:cNvSpPr>
          <p:nvPr>
            <p:ph type="sldNum" sz="quarter" idx="12"/>
          </p:nvPr>
        </p:nvSpPr>
        <p:spPr>
          <a:xfrm>
            <a:off x="6457951" y="4767263"/>
            <a:ext cx="1918607" cy="273844"/>
          </a:xfrm>
        </p:spPr>
        <p:txBody>
          <a:bodyPr/>
          <a:lstStyle/>
          <a:p>
            <a:fld id="{E894A04E-948A-4F01-A51B-9E1C6A3AB2C7}" type="slidenum">
              <a:rPr lang="en-US" smtClean="0"/>
              <a:t>‹#›</a:t>
            </a:fld>
            <a:endParaRPr lang="en-US" dirty="0"/>
          </a:p>
        </p:txBody>
      </p:sp>
      <p:sp>
        <p:nvSpPr>
          <p:cNvPr id="6" name="Rectangle 5">
            <a:extLst>
              <a:ext uri="{FF2B5EF4-FFF2-40B4-BE49-F238E27FC236}">
                <a16:creationId xmlns:a16="http://schemas.microsoft.com/office/drawing/2014/main" id="{9B449A0B-CB87-254A-927B-B569B2F9D850}"/>
              </a:ext>
            </a:extLst>
          </p:cNvPr>
          <p:cNvSpPr/>
          <p:nvPr userDrawn="1"/>
        </p:nvSpPr>
        <p:spPr>
          <a:xfrm>
            <a:off x="8609428" y="4589585"/>
            <a:ext cx="443132" cy="451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86648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F52A6B-24D9-DA46-88DB-F5AD4A840F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CCE6B4D-786F-DC42-814D-A72DA2E694A1}"/>
              </a:ext>
            </a:extLst>
          </p:cNvPr>
          <p:cNvSpPr>
            <a:spLocks noGrp="1"/>
          </p:cNvSpPr>
          <p:nvPr>
            <p:ph type="ctrTitle" hasCustomPrompt="1"/>
          </p:nvPr>
        </p:nvSpPr>
        <p:spPr>
          <a:xfrm>
            <a:off x="192431" y="1007240"/>
            <a:ext cx="5256899" cy="1241851"/>
          </a:xfrm>
        </p:spPr>
        <p:txBody>
          <a:bodyPr anchor="ctr"/>
          <a:lstStyle>
            <a:lvl1pPr algn="l">
              <a:defRPr sz="4500">
                <a:solidFill>
                  <a:schemeClr val="accent1"/>
                </a:solidFill>
              </a:defRPr>
            </a:lvl1pPr>
          </a:lstStyle>
          <a:p>
            <a:r>
              <a:rPr lang="en-US" dirty="0"/>
              <a:t>ADD ”THANK YOU” OR ”QUESTIONS”?</a:t>
            </a:r>
          </a:p>
        </p:txBody>
      </p:sp>
      <p:pic>
        <p:nvPicPr>
          <p:cNvPr id="8" name="Picture 7">
            <a:extLst>
              <a:ext uri="{FF2B5EF4-FFF2-40B4-BE49-F238E27FC236}">
                <a16:creationId xmlns:a16="http://schemas.microsoft.com/office/drawing/2014/main" id="{F939349F-1F05-984F-BCFC-9436AA42AE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93345" y="4599422"/>
            <a:ext cx="370230" cy="370230"/>
          </a:xfrm>
          <a:prstGeom prst="rect">
            <a:avLst/>
          </a:prstGeom>
        </p:spPr>
      </p:pic>
      <p:pic>
        <p:nvPicPr>
          <p:cNvPr id="10" name="Picture 9">
            <a:extLst>
              <a:ext uri="{FF2B5EF4-FFF2-40B4-BE49-F238E27FC236}">
                <a16:creationId xmlns:a16="http://schemas.microsoft.com/office/drawing/2014/main" id="{6182ACEF-89D0-EF4F-8BFF-531E2EA3B5B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4377" y="4599422"/>
            <a:ext cx="370230" cy="370230"/>
          </a:xfrm>
          <a:prstGeom prst="rect">
            <a:avLst/>
          </a:prstGeom>
        </p:spPr>
      </p:pic>
      <p:pic>
        <p:nvPicPr>
          <p:cNvPr id="12" name="Picture 11">
            <a:extLst>
              <a:ext uri="{FF2B5EF4-FFF2-40B4-BE49-F238E27FC236}">
                <a16:creationId xmlns:a16="http://schemas.microsoft.com/office/drawing/2014/main" id="{781A711A-49FA-FA45-A0F8-4C6E1327170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83689" y="4599422"/>
            <a:ext cx="370230" cy="370230"/>
          </a:xfrm>
          <a:prstGeom prst="rect">
            <a:avLst/>
          </a:prstGeom>
        </p:spPr>
      </p:pic>
      <p:pic>
        <p:nvPicPr>
          <p:cNvPr id="13" name="Picture 12">
            <a:extLst>
              <a:ext uri="{FF2B5EF4-FFF2-40B4-BE49-F238E27FC236}">
                <a16:creationId xmlns:a16="http://schemas.microsoft.com/office/drawing/2014/main" id="{416CD480-48D1-F042-B386-421827B7B32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74033" y="4599422"/>
            <a:ext cx="370230" cy="370230"/>
          </a:xfrm>
          <a:prstGeom prst="rect">
            <a:avLst/>
          </a:prstGeom>
        </p:spPr>
      </p:pic>
      <p:sp>
        <p:nvSpPr>
          <p:cNvPr id="6" name="Text Placeholder 5">
            <a:extLst>
              <a:ext uri="{FF2B5EF4-FFF2-40B4-BE49-F238E27FC236}">
                <a16:creationId xmlns:a16="http://schemas.microsoft.com/office/drawing/2014/main" id="{189EC671-67D7-E247-8F16-C7E10BE084D1}"/>
              </a:ext>
            </a:extLst>
          </p:cNvPr>
          <p:cNvSpPr>
            <a:spLocks noGrp="1"/>
          </p:cNvSpPr>
          <p:nvPr>
            <p:ph type="body" sz="quarter" idx="10" hasCustomPrompt="1"/>
          </p:nvPr>
        </p:nvSpPr>
        <p:spPr>
          <a:xfrm>
            <a:off x="196323" y="2249091"/>
            <a:ext cx="4714875" cy="2288381"/>
          </a:xfrm>
        </p:spPr>
        <p:txBody>
          <a:bodyPr anchor="ctr"/>
          <a:lstStyle>
            <a:lvl1pPr>
              <a:buNone/>
              <a:defRPr/>
            </a:lvl1pPr>
          </a:lstStyle>
          <a:p>
            <a:pPr lvl="0"/>
            <a:r>
              <a:rPr lang="en-US" dirty="0"/>
              <a:t>Click here to edit contact information</a:t>
            </a:r>
          </a:p>
        </p:txBody>
      </p:sp>
      <p:pic>
        <p:nvPicPr>
          <p:cNvPr id="3" name="Picture 2">
            <a:extLst>
              <a:ext uri="{FF2B5EF4-FFF2-40B4-BE49-F238E27FC236}">
                <a16:creationId xmlns:a16="http://schemas.microsoft.com/office/drawing/2014/main" id="{E2C1EC0E-511C-E7E8-A275-62DA7B40ED7F}"/>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92431" y="244929"/>
            <a:ext cx="3437791" cy="657772"/>
          </a:xfrm>
          <a:prstGeom prst="rect">
            <a:avLst/>
          </a:prstGeom>
        </p:spPr>
      </p:pic>
    </p:spTree>
    <p:extLst>
      <p:ext uri="{BB962C8B-B14F-4D97-AF65-F5344CB8AC3E}">
        <p14:creationId xmlns:p14="http://schemas.microsoft.com/office/powerpoint/2010/main" val="1517211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E573862-C088-EF41-AB23-32BD1DB11F60}"/>
              </a:ext>
            </a:extLst>
          </p:cNvPr>
          <p:cNvSpPr>
            <a:spLocks noGrp="1"/>
          </p:cNvSpPr>
          <p:nvPr>
            <p:ph type="dt" sz="half" idx="10"/>
          </p:nvPr>
        </p:nvSpPr>
        <p:spPr/>
        <p:txBody>
          <a:bodyPr/>
          <a:lstStyle/>
          <a:p>
            <a:fld id="{60591492-E43A-2142-9426-67CD15C050D8}" type="datetimeFigureOut">
              <a:rPr lang="en-US" smtClean="0"/>
              <a:t>11/8/2023</a:t>
            </a:fld>
            <a:endParaRPr lang="en-US"/>
          </a:p>
        </p:txBody>
      </p:sp>
      <p:sp>
        <p:nvSpPr>
          <p:cNvPr id="7" name="Footer Placeholder 6">
            <a:extLst>
              <a:ext uri="{FF2B5EF4-FFF2-40B4-BE49-F238E27FC236}">
                <a16:creationId xmlns:a16="http://schemas.microsoft.com/office/drawing/2014/main" id="{E710DCFB-E1BA-6440-9285-EE347CF42CC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D0A90A1A-C33D-4E46-92CE-0E9A0156254F}"/>
              </a:ext>
            </a:extLst>
          </p:cNvPr>
          <p:cNvSpPr>
            <a:spLocks noGrp="1"/>
          </p:cNvSpPr>
          <p:nvPr>
            <p:ph type="sldNum" sz="quarter" idx="12"/>
          </p:nvPr>
        </p:nvSpPr>
        <p:spPr/>
        <p:txBody>
          <a:bodyPr/>
          <a:lstStyle/>
          <a:p>
            <a:fld id="{57FB203C-4AD1-A941-9D92-3B44B0EE23CE}" type="slidenum">
              <a:rPr lang="en-US" smtClean="0"/>
              <a:t>‹#›</a:t>
            </a:fld>
            <a:endParaRPr lang="en-US"/>
          </a:p>
        </p:txBody>
      </p:sp>
      <p:pic>
        <p:nvPicPr>
          <p:cNvPr id="4" name="Picture 3">
            <a:extLst>
              <a:ext uri="{FF2B5EF4-FFF2-40B4-BE49-F238E27FC236}">
                <a16:creationId xmlns:a16="http://schemas.microsoft.com/office/drawing/2014/main" id="{87F164CD-7D88-6248-9405-9455AF53484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90829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CSD Service Area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9823E-BA2B-514B-838B-834412FCA8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Date Placeholder 5">
            <a:extLst>
              <a:ext uri="{FF2B5EF4-FFF2-40B4-BE49-F238E27FC236}">
                <a16:creationId xmlns:a16="http://schemas.microsoft.com/office/drawing/2014/main" id="{0E573862-C088-EF41-AB23-32BD1DB11F60}"/>
              </a:ext>
            </a:extLst>
          </p:cNvPr>
          <p:cNvSpPr>
            <a:spLocks noGrp="1"/>
          </p:cNvSpPr>
          <p:nvPr>
            <p:ph type="dt" sz="half" idx="10"/>
          </p:nvPr>
        </p:nvSpPr>
        <p:spPr/>
        <p:txBody>
          <a:bodyPr/>
          <a:lstStyle/>
          <a:p>
            <a:fld id="{60591492-E43A-2142-9426-67CD15C050D8}" type="datetimeFigureOut">
              <a:rPr lang="en-US" smtClean="0"/>
              <a:t>11/8/2023</a:t>
            </a:fld>
            <a:endParaRPr lang="en-US"/>
          </a:p>
        </p:txBody>
      </p:sp>
      <p:sp>
        <p:nvSpPr>
          <p:cNvPr id="8" name="Slide Number Placeholder 7">
            <a:extLst>
              <a:ext uri="{FF2B5EF4-FFF2-40B4-BE49-F238E27FC236}">
                <a16:creationId xmlns:a16="http://schemas.microsoft.com/office/drawing/2014/main" id="{D0A90A1A-C33D-4E46-92CE-0E9A0156254F}"/>
              </a:ext>
            </a:extLst>
          </p:cNvPr>
          <p:cNvSpPr>
            <a:spLocks noGrp="1"/>
          </p:cNvSpPr>
          <p:nvPr>
            <p:ph type="sldNum" sz="quarter" idx="12"/>
          </p:nvPr>
        </p:nvSpPr>
        <p:spPr>
          <a:xfrm>
            <a:off x="6457950" y="4767263"/>
            <a:ext cx="1922690" cy="273844"/>
          </a:xfrm>
        </p:spPr>
        <p:txBody>
          <a:bodyPr/>
          <a:lstStyle/>
          <a:p>
            <a:fld id="{57FB203C-4AD1-A941-9D92-3B44B0EE23CE}" type="slidenum">
              <a:rPr lang="en-US" smtClean="0"/>
              <a:t>‹#›</a:t>
            </a:fld>
            <a:endParaRPr lang="en-US" dirty="0"/>
          </a:p>
        </p:txBody>
      </p:sp>
      <p:sp>
        <p:nvSpPr>
          <p:cNvPr id="9" name="Title 1">
            <a:extLst>
              <a:ext uri="{FF2B5EF4-FFF2-40B4-BE49-F238E27FC236}">
                <a16:creationId xmlns:a16="http://schemas.microsoft.com/office/drawing/2014/main" id="{CFE2CE08-928A-DA42-B7C2-A81689032213}"/>
              </a:ext>
            </a:extLst>
          </p:cNvPr>
          <p:cNvSpPr>
            <a:spLocks noGrp="1"/>
          </p:cNvSpPr>
          <p:nvPr>
            <p:ph type="title" hasCustomPrompt="1"/>
          </p:nvPr>
        </p:nvSpPr>
        <p:spPr>
          <a:xfrm>
            <a:off x="0" y="0"/>
            <a:ext cx="9141714" cy="582930"/>
          </a:xfrm>
          <a:solidFill>
            <a:srgbClr val="000000">
              <a:alpha val="0"/>
            </a:srgbClr>
          </a:solidFill>
        </p:spPr>
        <p:txBody>
          <a:bodyPr/>
          <a:lstStyle>
            <a:lvl1pPr algn="ctr">
              <a:defRPr>
                <a:solidFill>
                  <a:schemeClr val="accent1"/>
                </a:solidFill>
              </a:defRPr>
            </a:lvl1pPr>
          </a:lstStyle>
          <a:p>
            <a:r>
              <a:rPr lang="en-US" dirty="0"/>
              <a:t>Click to edit title</a:t>
            </a:r>
          </a:p>
        </p:txBody>
      </p:sp>
      <p:pic>
        <p:nvPicPr>
          <p:cNvPr id="2" name="Picture 1">
            <a:extLst>
              <a:ext uri="{FF2B5EF4-FFF2-40B4-BE49-F238E27FC236}">
                <a16:creationId xmlns:a16="http://schemas.microsoft.com/office/drawing/2014/main" id="{AB7A044F-2CFD-5CA9-D819-7C2B4113178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47454" y="4820205"/>
            <a:ext cx="494519" cy="204680"/>
          </a:xfrm>
          <a:prstGeom prst="rect">
            <a:avLst/>
          </a:prstGeom>
        </p:spPr>
      </p:pic>
    </p:spTree>
    <p:extLst>
      <p:ext uri="{BB962C8B-B14F-4D97-AF65-F5344CB8AC3E}">
        <p14:creationId xmlns:p14="http://schemas.microsoft.com/office/powerpoint/2010/main" val="1067418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CSD Wastewater Faciliti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97C8DD-445B-E849-A690-2C6A25D2D2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Date Placeholder 2">
            <a:extLst>
              <a:ext uri="{FF2B5EF4-FFF2-40B4-BE49-F238E27FC236}">
                <a16:creationId xmlns:a16="http://schemas.microsoft.com/office/drawing/2014/main" id="{F2991990-9C81-7E44-B612-8F0B45FC7D88}"/>
              </a:ext>
            </a:extLst>
          </p:cNvPr>
          <p:cNvSpPr>
            <a:spLocks noGrp="1"/>
          </p:cNvSpPr>
          <p:nvPr>
            <p:ph type="dt" sz="half" idx="10"/>
          </p:nvPr>
        </p:nvSpPr>
        <p:spPr/>
        <p:txBody>
          <a:bodyPr/>
          <a:lstStyle/>
          <a:p>
            <a:fld id="{60591492-E43A-2142-9426-67CD15C050D8}" type="datetimeFigureOut">
              <a:rPr lang="en-US" smtClean="0"/>
              <a:t>11/8/2023</a:t>
            </a:fld>
            <a:endParaRPr lang="en-US"/>
          </a:p>
        </p:txBody>
      </p:sp>
      <p:sp>
        <p:nvSpPr>
          <p:cNvPr id="4" name="Footer Placeholder 3">
            <a:extLst>
              <a:ext uri="{FF2B5EF4-FFF2-40B4-BE49-F238E27FC236}">
                <a16:creationId xmlns:a16="http://schemas.microsoft.com/office/drawing/2014/main" id="{F62C3798-8AE6-4241-B1EB-EA7EA7E7EE7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AC0863-4290-974D-BA4E-99F9100B0ECF}"/>
              </a:ext>
            </a:extLst>
          </p:cNvPr>
          <p:cNvSpPr>
            <a:spLocks noGrp="1"/>
          </p:cNvSpPr>
          <p:nvPr>
            <p:ph type="sldNum" sz="quarter" idx="12"/>
          </p:nvPr>
        </p:nvSpPr>
        <p:spPr>
          <a:xfrm>
            <a:off x="6457951" y="4767263"/>
            <a:ext cx="1918607" cy="273844"/>
          </a:xfrm>
        </p:spPr>
        <p:txBody>
          <a:bodyPr/>
          <a:lstStyle/>
          <a:p>
            <a:fld id="{57FB203C-4AD1-A941-9D92-3B44B0EE23CE}" type="slidenum">
              <a:rPr lang="en-US" smtClean="0"/>
              <a:t>‹#›</a:t>
            </a:fld>
            <a:endParaRPr lang="en-US" dirty="0"/>
          </a:p>
        </p:txBody>
      </p:sp>
      <p:sp>
        <p:nvSpPr>
          <p:cNvPr id="10" name="Title 1">
            <a:extLst>
              <a:ext uri="{FF2B5EF4-FFF2-40B4-BE49-F238E27FC236}">
                <a16:creationId xmlns:a16="http://schemas.microsoft.com/office/drawing/2014/main" id="{6271A725-C614-EF4B-B69C-33BE599586F7}"/>
              </a:ext>
            </a:extLst>
          </p:cNvPr>
          <p:cNvSpPr>
            <a:spLocks noGrp="1"/>
          </p:cNvSpPr>
          <p:nvPr>
            <p:ph type="title" hasCustomPrompt="1"/>
          </p:nvPr>
        </p:nvSpPr>
        <p:spPr>
          <a:xfrm>
            <a:off x="0" y="0"/>
            <a:ext cx="9141714" cy="582930"/>
          </a:xfrm>
          <a:solidFill>
            <a:srgbClr val="000000">
              <a:alpha val="0"/>
            </a:srgbClr>
          </a:solidFill>
        </p:spPr>
        <p:txBody>
          <a:bodyPr/>
          <a:lstStyle>
            <a:lvl1pPr algn="ctr">
              <a:defRPr>
                <a:solidFill>
                  <a:schemeClr val="accent1"/>
                </a:solidFill>
              </a:defRPr>
            </a:lvl1pPr>
          </a:lstStyle>
          <a:p>
            <a:r>
              <a:rPr lang="en-US" dirty="0"/>
              <a:t>Click to edit title</a:t>
            </a:r>
          </a:p>
        </p:txBody>
      </p:sp>
      <p:pic>
        <p:nvPicPr>
          <p:cNvPr id="2" name="Picture 1">
            <a:extLst>
              <a:ext uri="{FF2B5EF4-FFF2-40B4-BE49-F238E27FC236}">
                <a16:creationId xmlns:a16="http://schemas.microsoft.com/office/drawing/2014/main" id="{19E5907E-D019-92D3-1A00-5AB006C534B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47454" y="4820205"/>
            <a:ext cx="494519" cy="204680"/>
          </a:xfrm>
          <a:prstGeom prst="rect">
            <a:avLst/>
          </a:prstGeom>
        </p:spPr>
      </p:pic>
    </p:spTree>
    <p:extLst>
      <p:ext uri="{BB962C8B-B14F-4D97-AF65-F5344CB8AC3E}">
        <p14:creationId xmlns:p14="http://schemas.microsoft.com/office/powerpoint/2010/main" val="20778847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CSD Solid Waste Faciliti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403408-42BE-7048-B67E-358950FC4D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Date Placeholder 2">
            <a:extLst>
              <a:ext uri="{FF2B5EF4-FFF2-40B4-BE49-F238E27FC236}">
                <a16:creationId xmlns:a16="http://schemas.microsoft.com/office/drawing/2014/main" id="{06052E64-9F34-CE4E-89F2-C1D833CACC5C}"/>
              </a:ext>
            </a:extLst>
          </p:cNvPr>
          <p:cNvSpPr>
            <a:spLocks noGrp="1"/>
          </p:cNvSpPr>
          <p:nvPr>
            <p:ph type="dt" sz="half" idx="10"/>
          </p:nvPr>
        </p:nvSpPr>
        <p:spPr/>
        <p:txBody>
          <a:bodyPr/>
          <a:lstStyle/>
          <a:p>
            <a:fld id="{60591492-E43A-2142-9426-67CD15C050D8}" type="datetimeFigureOut">
              <a:rPr lang="en-US" smtClean="0"/>
              <a:t>11/8/2023</a:t>
            </a:fld>
            <a:endParaRPr lang="en-US"/>
          </a:p>
        </p:txBody>
      </p:sp>
      <p:sp>
        <p:nvSpPr>
          <p:cNvPr id="4" name="Footer Placeholder 3">
            <a:extLst>
              <a:ext uri="{FF2B5EF4-FFF2-40B4-BE49-F238E27FC236}">
                <a16:creationId xmlns:a16="http://schemas.microsoft.com/office/drawing/2014/main" id="{BB10F6BF-5CBA-494F-8D29-C4C3E1A6B7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F1C7D56-4197-CB4E-967D-B293CD8F7610}"/>
              </a:ext>
            </a:extLst>
          </p:cNvPr>
          <p:cNvSpPr>
            <a:spLocks noGrp="1"/>
          </p:cNvSpPr>
          <p:nvPr>
            <p:ph type="sldNum" sz="quarter" idx="12"/>
          </p:nvPr>
        </p:nvSpPr>
        <p:spPr>
          <a:xfrm>
            <a:off x="6457950" y="4767263"/>
            <a:ext cx="1922690" cy="273844"/>
          </a:xfrm>
        </p:spPr>
        <p:txBody>
          <a:bodyPr/>
          <a:lstStyle/>
          <a:p>
            <a:fld id="{57FB203C-4AD1-A941-9D92-3B44B0EE23CE}" type="slidenum">
              <a:rPr lang="en-US" smtClean="0"/>
              <a:t>‹#›</a:t>
            </a:fld>
            <a:endParaRPr lang="en-US" dirty="0"/>
          </a:p>
        </p:txBody>
      </p:sp>
      <p:sp>
        <p:nvSpPr>
          <p:cNvPr id="8" name="Title 1">
            <a:extLst>
              <a:ext uri="{FF2B5EF4-FFF2-40B4-BE49-F238E27FC236}">
                <a16:creationId xmlns:a16="http://schemas.microsoft.com/office/drawing/2014/main" id="{A77ED7FC-962C-FF47-AB89-11C262197DD5}"/>
              </a:ext>
            </a:extLst>
          </p:cNvPr>
          <p:cNvSpPr>
            <a:spLocks noGrp="1"/>
          </p:cNvSpPr>
          <p:nvPr>
            <p:ph type="title" hasCustomPrompt="1"/>
          </p:nvPr>
        </p:nvSpPr>
        <p:spPr>
          <a:xfrm>
            <a:off x="0" y="0"/>
            <a:ext cx="9141714" cy="582930"/>
          </a:xfrm>
          <a:solidFill>
            <a:srgbClr val="000000">
              <a:alpha val="0"/>
            </a:srgbClr>
          </a:solidFill>
        </p:spPr>
        <p:txBody>
          <a:bodyPr/>
          <a:lstStyle>
            <a:lvl1pPr algn="ctr">
              <a:defRPr>
                <a:solidFill>
                  <a:schemeClr val="accent1"/>
                </a:solidFill>
              </a:defRPr>
            </a:lvl1pPr>
          </a:lstStyle>
          <a:p>
            <a:r>
              <a:rPr lang="en-US" dirty="0"/>
              <a:t>Click to edit title</a:t>
            </a:r>
          </a:p>
        </p:txBody>
      </p:sp>
      <p:pic>
        <p:nvPicPr>
          <p:cNvPr id="2" name="Picture 1">
            <a:extLst>
              <a:ext uri="{FF2B5EF4-FFF2-40B4-BE49-F238E27FC236}">
                <a16:creationId xmlns:a16="http://schemas.microsoft.com/office/drawing/2014/main" id="{D19F07DF-2C94-6D4A-E79A-ECE9900152B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47454" y="4820205"/>
            <a:ext cx="494519" cy="204680"/>
          </a:xfrm>
          <a:prstGeom prst="rect">
            <a:avLst/>
          </a:prstGeom>
        </p:spPr>
      </p:pic>
    </p:spTree>
    <p:extLst>
      <p:ext uri="{BB962C8B-B14F-4D97-AF65-F5344CB8AC3E}">
        <p14:creationId xmlns:p14="http://schemas.microsoft.com/office/powerpoint/2010/main" val="189679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DE548-EA43-7D4F-BB13-68B6AB7CBFD0}"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ctangle 6"/>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0" y="0"/>
            <a:ext cx="9144000" cy="1130915"/>
            <a:chOff x="0" y="0"/>
            <a:chExt cx="9144000" cy="1507886"/>
          </a:xfrm>
        </p:grpSpPr>
        <p:sp>
          <p:nvSpPr>
            <p:cNvPr id="9" name="Rectangle 8"/>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10" name="Rectangle 9"/>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11" name="Content Placeholder 10"/>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15286" t="4959" r="15293" b="71855"/>
            <a:stretch/>
          </p:blipFill>
          <p:spPr>
            <a:xfrm>
              <a:off x="4884588" y="0"/>
              <a:ext cx="4259412" cy="1465714"/>
            </a:xfrm>
            <a:prstGeom prst="rect">
              <a:avLst/>
            </a:prstGeom>
          </p:spPr>
        </p:pic>
      </p:grpSp>
      <p:sp>
        <p:nvSpPr>
          <p:cNvPr id="2"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95168"/>
            <a:ext cx="7886700" cy="2817341"/>
          </a:xfrm>
        </p:spPr>
        <p:txBody>
          <a:bodyPr/>
          <a:lstStyle>
            <a:lvl1pPr marL="128588" indent="-128588">
              <a:lnSpc>
                <a:spcPct val="150000"/>
              </a:lnSpc>
              <a:buClr>
                <a:schemeClr val="accent1"/>
              </a:buClr>
              <a:buSzPct val="60000"/>
              <a:buFont typeface="LucidaGrande"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4609070"/>
            <a:ext cx="9144000" cy="534948"/>
            <a:chOff x="0" y="6145427"/>
            <a:chExt cx="9144000" cy="713264"/>
          </a:xfrm>
        </p:grpSpPr>
        <p:sp>
          <p:nvSpPr>
            <p:cNvPr id="13" name="Rectangle 12"/>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14" name="Rectangle 13"/>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4" name="Picture 3"/>
          <p:cNvPicPr>
            <a:picLocks noChangeAspect="1"/>
          </p:cNvPicPr>
          <p:nvPr userDrawn="1"/>
        </p:nvPicPr>
        <p:blipFill>
          <a:blip r:embed="rId3"/>
          <a:stretch>
            <a:fillRect/>
          </a:stretch>
        </p:blipFill>
        <p:spPr>
          <a:xfrm>
            <a:off x="7114542" y="4710383"/>
            <a:ext cx="1798148" cy="301787"/>
          </a:xfrm>
          <a:prstGeom prst="rect">
            <a:avLst/>
          </a:prstGeom>
        </p:spPr>
      </p:pic>
    </p:spTree>
    <p:extLst>
      <p:ext uri="{BB962C8B-B14F-4D97-AF65-F5344CB8AC3E}">
        <p14:creationId xmlns:p14="http://schemas.microsoft.com/office/powerpoint/2010/main" val="2945501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9.pn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image" Target="../media/image12.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ADE548-EA43-7D4F-BB13-68B6AB7CBFD0}" type="datetimeFigureOut">
              <a:rPr lang="en-US" smtClean="0"/>
              <a:t>11/8/2023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55D373-4FE5-1941-8BD1-783A86E04224}" type="slidenum">
              <a:rPr lang="en-US" smtClean="0"/>
              <a:t>‹#›</a:t>
            </a:fld>
            <a:endParaRPr lang="en-US"/>
          </a:p>
        </p:txBody>
      </p:sp>
    </p:spTree>
    <p:extLst>
      <p:ext uri="{BB962C8B-B14F-4D97-AF65-F5344CB8AC3E}">
        <p14:creationId xmlns:p14="http://schemas.microsoft.com/office/powerpoint/2010/main" val="184408578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83" r:id="rId5"/>
    <p:sldLayoutId id="2147483784" r:id="rId6"/>
    <p:sldLayoutId id="2147483785" r:id="rId7"/>
    <p:sldLayoutId id="2147483788" r:id="rId8"/>
    <p:sldLayoutId id="2147483789" r:id="rId9"/>
    <p:sldLayoutId id="2147483790" r:id="rId10"/>
    <p:sldLayoutId id="2147483791" r:id="rId11"/>
    <p:sldLayoutId id="2147483797" r:id="rId12"/>
    <p:sldLayoutId id="2147483798" r:id="rId13"/>
    <p:sldLayoutId id="214748386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1CD75-4314-F1FF-AFC4-42E1FF63B81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9F6E7B-2196-7169-5A79-6B6C98F7D55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DD490-A103-562B-982A-07880BFC792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4D912E1-4010-4682-A90C-0220E2A2CB27}" type="datetimeFigureOut">
              <a:rPr lang="en-US" smtClean="0"/>
              <a:t>11/8/2023</a:t>
            </a:fld>
            <a:endParaRPr lang="en-US"/>
          </a:p>
        </p:txBody>
      </p:sp>
      <p:sp>
        <p:nvSpPr>
          <p:cNvPr id="5" name="Footer Placeholder 4">
            <a:extLst>
              <a:ext uri="{FF2B5EF4-FFF2-40B4-BE49-F238E27FC236}">
                <a16:creationId xmlns:a16="http://schemas.microsoft.com/office/drawing/2014/main" id="{26C15A1F-B710-DA71-5112-ED5EFAE2206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A54C3A-1E45-6290-7A71-89313AFE520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6928FC9-1755-4368-A034-5901BA3B243A}" type="slidenum">
              <a:rPr lang="en-US" smtClean="0"/>
              <a:t>‹#›</a:t>
            </a:fld>
            <a:endParaRPr lang="en-US"/>
          </a:p>
        </p:txBody>
      </p:sp>
    </p:spTree>
    <p:extLst>
      <p:ext uri="{BB962C8B-B14F-4D97-AF65-F5344CB8AC3E}">
        <p14:creationId xmlns:p14="http://schemas.microsoft.com/office/powerpoint/2010/main" val="143655546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23528" y="4870710"/>
            <a:ext cx="3096344" cy="147733"/>
          </a:xfrm>
          <a:prstGeom prst="rect">
            <a:avLst/>
          </a:prstGeom>
          <a:noFill/>
        </p:spPr>
        <p:txBody>
          <a:bodyPr wrap="square" rtlCol="0">
            <a:spAutoFit/>
          </a:bodyPr>
          <a:lstStyle/>
          <a:p>
            <a:pPr algn="l"/>
            <a:r>
              <a:rPr lang="en-US" sz="36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rPr>
              <a:t>COPYRIGHT © La county chief sustainability office. ALL RIGHTS RESERVED</a:t>
            </a:r>
            <a:endParaRPr lang="en-GB" sz="36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endParaRPr>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631706" y="64737"/>
            <a:ext cx="2361270" cy="798271"/>
          </a:xfrm>
          <a:prstGeom prst="rect">
            <a:avLst/>
          </a:prstGeom>
        </p:spPr>
      </p:pic>
    </p:spTree>
    <p:extLst>
      <p:ext uri="{BB962C8B-B14F-4D97-AF65-F5344CB8AC3E}">
        <p14:creationId xmlns:p14="http://schemas.microsoft.com/office/powerpoint/2010/main" val="224567074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hf sldNum="0" hdr="0" ftr="0" dt="0"/>
  <p:txStyles>
    <p:titleStyle>
      <a:lvl1pPr algn="ctr" defTabSz="82296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822960"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55" indent="-257175" algn="l" defTabSz="822960"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lvl1pPr marR="0" lvl="0" algn="ctr" rtl="0">
              <a:lnSpc>
                <a:spcPct val="90000"/>
              </a:lnSpc>
              <a:spcBef>
                <a:spcPts val="0"/>
              </a:spcBef>
              <a:spcAft>
                <a:spcPts val="0"/>
              </a:spcAft>
              <a:buClr>
                <a:schemeClr val="dk1"/>
              </a:buClr>
              <a:buSzPts val="2600"/>
              <a:buFont typeface="Trebuchet MS"/>
              <a:buNone/>
              <a:defRPr sz="26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p:nvPr/>
        </p:nvSpPr>
        <p:spPr>
          <a:xfrm>
            <a:off x="6927477" y="4859261"/>
            <a:ext cx="1764158" cy="169277"/>
          </a:xfrm>
          <a:prstGeom prst="rect">
            <a:avLst/>
          </a:prstGeom>
          <a:noFill/>
          <a:ln>
            <a:noFill/>
          </a:ln>
        </p:spPr>
        <p:txBody>
          <a:bodyPr spcFirstLastPara="1" wrap="square" lIns="0" tIns="45700" rIns="0" bIns="45700" anchor="ctr" anchorCtr="0">
            <a:spAutoFit/>
          </a:bodyPr>
          <a:lstStyle/>
          <a:p>
            <a:pPr marL="0" marR="0" lvl="0" indent="0" algn="r" rtl="0">
              <a:lnSpc>
                <a:spcPct val="100000"/>
              </a:lnSpc>
              <a:spcBef>
                <a:spcPts val="0"/>
              </a:spcBef>
              <a:spcAft>
                <a:spcPts val="0"/>
              </a:spcAft>
              <a:buClr>
                <a:srgbClr val="8D8B8D"/>
              </a:buClr>
              <a:buSzPts val="500"/>
              <a:buFont typeface="Arial"/>
              <a:buNone/>
            </a:pPr>
            <a:r>
              <a:rPr lang="en-US" sz="500" b="0" i="0" u="none" strike="noStrike" cap="none">
                <a:solidFill>
                  <a:srgbClr val="8D8B8D"/>
                </a:solidFill>
                <a:latin typeface="Arial"/>
                <a:ea typeface="Arial"/>
                <a:cs typeface="Arial"/>
                <a:sym typeface="Arial"/>
              </a:rPr>
              <a:t>Copyright © 2023 City of Los Angeles. All rights reserved.</a:t>
            </a:r>
            <a:endParaRPr/>
          </a:p>
        </p:txBody>
      </p:sp>
      <p:sp>
        <p:nvSpPr>
          <p:cNvPr id="12" name="Google Shape;12;p20"/>
          <p:cNvSpPr/>
          <p:nvPr/>
        </p:nvSpPr>
        <p:spPr>
          <a:xfrm>
            <a:off x="8743550" y="4845960"/>
            <a:ext cx="182880" cy="18288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3" name="Google Shape;13;p20"/>
          <p:cNvSpPr txBox="1"/>
          <p:nvPr/>
        </p:nvSpPr>
        <p:spPr>
          <a:xfrm>
            <a:off x="8717916" y="4880206"/>
            <a:ext cx="226069" cy="10772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fld id="{00000000-1234-1234-1234-123412341234}" type="slidenum">
              <a:rPr lang="en-US" sz="700" b="1" i="0" u="none" strike="noStrike" cap="none">
                <a:solidFill>
                  <a:schemeClr val="lt1"/>
                </a:solidFill>
                <a:latin typeface="Trebuchet MS"/>
                <a:ea typeface="Trebuchet MS"/>
                <a:cs typeface="Trebuchet MS"/>
                <a:sym typeface="Trebuchet MS"/>
              </a:rPr>
              <a:t>‹#›</a:t>
            </a:fld>
            <a:endParaRPr sz="700" b="1" i="0" u="none" strike="noStrike" cap="none">
              <a:solidFill>
                <a:schemeClr val="lt1"/>
              </a:solidFill>
              <a:latin typeface="Trebuchet MS"/>
              <a:ea typeface="Trebuchet MS"/>
              <a:cs typeface="Trebuchet MS"/>
              <a:sym typeface="Trebuchet MS"/>
            </a:endParaRPr>
          </a:p>
        </p:txBody>
      </p:sp>
      <p:sp>
        <p:nvSpPr>
          <p:cNvPr id="14" name="Google Shape;14;p20"/>
          <p:cNvSpPr txBox="1"/>
          <p:nvPr/>
        </p:nvSpPr>
        <p:spPr>
          <a:xfrm>
            <a:off x="219455" y="4903977"/>
            <a:ext cx="4909135" cy="11337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3"/>
              </a:buClr>
              <a:buSzPts val="600"/>
              <a:buFont typeface="Arial"/>
              <a:buNone/>
            </a:pPr>
            <a:r>
              <a:rPr lang="en-US" sz="600" b="1" i="0" u="none" strike="noStrike" cap="none">
                <a:solidFill>
                  <a:schemeClr val="accent3"/>
                </a:solidFill>
                <a:latin typeface="Trebuchet MS"/>
                <a:ea typeface="Trebuchet MS"/>
                <a:cs typeface="Trebuchet MS"/>
                <a:sym typeface="Trebuchet MS"/>
              </a:rPr>
              <a:t>1/25/2023      FOOD RECOVERY TASK FORCE MEETING</a:t>
            </a:r>
            <a:endParaRPr/>
          </a:p>
        </p:txBody>
      </p:sp>
      <p:cxnSp>
        <p:nvCxnSpPr>
          <p:cNvPr id="15" name="Google Shape;15;p20"/>
          <p:cNvCxnSpPr/>
          <p:nvPr/>
        </p:nvCxnSpPr>
        <p:spPr>
          <a:xfrm>
            <a:off x="764208" y="4867159"/>
            <a:ext cx="0" cy="167024"/>
          </a:xfrm>
          <a:prstGeom prst="straightConnector1">
            <a:avLst/>
          </a:prstGeom>
          <a:noFill/>
          <a:ln w="9525" cap="flat" cmpd="sng">
            <a:solidFill>
              <a:srgbClr val="89DFFE"/>
            </a:solidFill>
            <a:prstDash val="solid"/>
            <a:miter lim="800000"/>
            <a:headEnd type="none" w="sm" len="sm"/>
            <a:tailEnd type="none" w="sm" len="sm"/>
          </a:ln>
        </p:spPr>
      </p:cxnSp>
      <p:cxnSp>
        <p:nvCxnSpPr>
          <p:cNvPr id="16" name="Google Shape;16;p20"/>
          <p:cNvCxnSpPr/>
          <p:nvPr/>
        </p:nvCxnSpPr>
        <p:spPr>
          <a:xfrm>
            <a:off x="219455" y="4775200"/>
            <a:ext cx="4197936" cy="0"/>
          </a:xfrm>
          <a:prstGeom prst="straightConnector1">
            <a:avLst/>
          </a:prstGeom>
          <a:noFill/>
          <a:ln w="12700" cap="flat" cmpd="sng">
            <a:solidFill>
              <a:srgbClr val="8D8B8D"/>
            </a:solidFill>
            <a:prstDash val="solid"/>
            <a:miter lim="800000"/>
            <a:headEnd type="none" w="sm" len="sm"/>
            <a:tailEnd type="none" w="sm" len="sm"/>
          </a:ln>
        </p:spPr>
      </p:cxnSp>
      <p:pic>
        <p:nvPicPr>
          <p:cNvPr id="17" name="Google Shape;17;p20"/>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4143513" y="4540610"/>
            <a:ext cx="890699" cy="688267"/>
          </a:xfrm>
          <a:prstGeom prst="rect">
            <a:avLst/>
          </a:prstGeom>
          <a:noFill/>
          <a:ln>
            <a:noFill/>
          </a:ln>
        </p:spPr>
      </p:pic>
      <p:cxnSp>
        <p:nvCxnSpPr>
          <p:cNvPr id="18" name="Google Shape;18;p20"/>
          <p:cNvCxnSpPr/>
          <p:nvPr/>
        </p:nvCxnSpPr>
        <p:spPr>
          <a:xfrm>
            <a:off x="4691270" y="4775200"/>
            <a:ext cx="4229307" cy="0"/>
          </a:xfrm>
          <a:prstGeom prst="straightConnector1">
            <a:avLst/>
          </a:prstGeom>
          <a:noFill/>
          <a:ln w="12700" cap="flat" cmpd="sng">
            <a:solidFill>
              <a:srgbClr val="8D8B8D"/>
            </a:solidFill>
            <a:prstDash val="solid"/>
            <a:miter lim="800000"/>
            <a:headEnd type="none" w="sm" len="sm"/>
            <a:tailEnd type="none" w="sm" len="sm"/>
          </a:ln>
        </p:spPr>
      </p:cxnSp>
    </p:spTree>
    <p:extLst>
      <p:ext uri="{BB962C8B-B14F-4D97-AF65-F5344CB8AC3E}">
        <p14:creationId xmlns:p14="http://schemas.microsoft.com/office/powerpoint/2010/main" val="1009597455"/>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B314F-BC7B-43E1-AB91-4C0A91C9C8A6}"/>
              </a:ext>
            </a:extLst>
          </p:cNvPr>
          <p:cNvSpPr>
            <a:spLocks noGrp="1"/>
          </p:cNvSpPr>
          <p:nvPr>
            <p:ph type="title"/>
          </p:nvPr>
        </p:nvSpPr>
        <p:spPr>
          <a:xfrm>
            <a:off x="76200" y="102394"/>
            <a:ext cx="8965772" cy="8551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E0AB5DF-7316-4BA9-927F-8F37465EAB15}"/>
              </a:ext>
            </a:extLst>
          </p:cNvPr>
          <p:cNvSpPr>
            <a:spLocks noGrp="1"/>
          </p:cNvSpPr>
          <p:nvPr>
            <p:ph type="body" idx="1"/>
          </p:nvPr>
        </p:nvSpPr>
        <p:spPr>
          <a:xfrm>
            <a:off x="263769" y="1099039"/>
            <a:ext cx="8616462" cy="34553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A759E6-FDAB-471A-9BBF-D80F28F1228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A3C83E6-064E-4301-B3C6-F68443985A0A}" type="datetimeFigureOut">
              <a:rPr lang="en-US" smtClean="0"/>
              <a:t>11/8/2023</a:t>
            </a:fld>
            <a:endParaRPr lang="en-US"/>
          </a:p>
        </p:txBody>
      </p:sp>
      <p:sp>
        <p:nvSpPr>
          <p:cNvPr id="5" name="Footer Placeholder 4">
            <a:extLst>
              <a:ext uri="{FF2B5EF4-FFF2-40B4-BE49-F238E27FC236}">
                <a16:creationId xmlns:a16="http://schemas.microsoft.com/office/drawing/2014/main" id="{0566FFF8-FA32-4228-8E2A-C658DEA2465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2AB70A-C3FD-4CEE-A1A3-1C5F0B702D0D}"/>
              </a:ext>
            </a:extLst>
          </p:cNvPr>
          <p:cNvSpPr>
            <a:spLocks noGrp="1"/>
          </p:cNvSpPr>
          <p:nvPr>
            <p:ph type="sldNum" sz="quarter" idx="4"/>
          </p:nvPr>
        </p:nvSpPr>
        <p:spPr>
          <a:xfrm>
            <a:off x="6457951" y="4767263"/>
            <a:ext cx="1918607"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94A04E-948A-4F01-A51B-9E1C6A3AB2C7}" type="slidenum">
              <a:rPr lang="en-US" smtClean="0"/>
              <a:t>‹#›</a:t>
            </a:fld>
            <a:endParaRPr lang="en-US" dirty="0"/>
          </a:p>
        </p:txBody>
      </p:sp>
      <p:pic>
        <p:nvPicPr>
          <p:cNvPr id="7" name="Picture 6">
            <a:extLst>
              <a:ext uri="{FF2B5EF4-FFF2-40B4-BE49-F238E27FC236}">
                <a16:creationId xmlns:a16="http://schemas.microsoft.com/office/drawing/2014/main" id="{5BD84043-CD67-49AB-BF61-D61E2DDF5B99}"/>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8547454" y="4820205"/>
            <a:ext cx="494519" cy="204680"/>
          </a:xfrm>
          <a:prstGeom prst="rect">
            <a:avLst/>
          </a:prstGeom>
        </p:spPr>
      </p:pic>
    </p:spTree>
    <p:extLst>
      <p:ext uri="{BB962C8B-B14F-4D97-AF65-F5344CB8AC3E}">
        <p14:creationId xmlns:p14="http://schemas.microsoft.com/office/powerpoint/2010/main" val="409413812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Lst>
  <p:txStyles>
    <p:titleStyle>
      <a:lvl1pPr algn="ctr"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5.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55.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5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hyperlink" Target="mailto:lscales@lacsd.org" TargetMode="Externa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hyperlink" Target="https://planning.lacity.org/resources/demographics" TargetMode="External"/><Relationship Id="rId2" Type="http://schemas.openxmlformats.org/officeDocument/2006/relationships/image" Target="../media/image85.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chart" Target="../charts/chart8.xml"/></Relationships>
</file>

<file path=ppt/slides/_rels/slide4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hyperlink" Target="http://www.infrastructurela.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en.wikivoyage.org/wiki/Los_Angeles" TargetMode="Externa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a:xfrm>
            <a:off x="0" y="1801230"/>
            <a:ext cx="9144000" cy="2972949"/>
          </a:xfrm>
        </p:spPr>
        <p:txBody>
          <a:bodyPr>
            <a:normAutofit fontScale="77500" lnSpcReduction="20000"/>
          </a:bodyPr>
          <a:lstStyle/>
          <a:p>
            <a:pPr marL="0" indent="0" algn="ctr">
              <a:buClr>
                <a:srgbClr val="202D38"/>
              </a:buClr>
              <a:buSzPct val="75000"/>
              <a:buNone/>
            </a:pPr>
            <a:r>
              <a:rPr lang="en-US" sz="2000" b="1" dirty="0">
                <a:latin typeface="Arial" panose="020B0604020202020204" pitchFamily="34" charset="0"/>
                <a:cs typeface="Arial" panose="020B0604020202020204" pitchFamily="34" charset="0"/>
              </a:rPr>
              <a:t>REMINDERS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Please mute your line during the call</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There will be Q&amp;A opportunities at the end of the presentations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Use the chat feature to ask questions and comments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You can also raise your hand during the Q&amp;A and we will call on you to unmute and share</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 meeting is scheduled for one and a half hours</a:t>
            </a:r>
          </a:p>
        </p:txBody>
      </p:sp>
      <p:sp>
        <p:nvSpPr>
          <p:cNvPr id="5" name="TextBox 4">
            <a:extLst>
              <a:ext uri="{FF2B5EF4-FFF2-40B4-BE49-F238E27FC236}">
                <a16:creationId xmlns:a16="http://schemas.microsoft.com/office/drawing/2014/main" id="{D5A2C493-6C4D-48EC-9FC9-465AC9C09287}"/>
              </a:ext>
            </a:extLst>
          </p:cNvPr>
          <p:cNvSpPr txBox="1"/>
          <p:nvPr/>
        </p:nvSpPr>
        <p:spPr>
          <a:xfrm>
            <a:off x="0" y="1347888"/>
            <a:ext cx="9144000" cy="707886"/>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Thank you for joining us the meeting will start in a few moments</a:t>
            </a:r>
          </a:p>
          <a:p>
            <a:endParaRPr lang="en-US" dirty="0"/>
          </a:p>
        </p:txBody>
      </p:sp>
    </p:spTree>
    <p:extLst>
      <p:ext uri="{BB962C8B-B14F-4D97-AF65-F5344CB8AC3E}">
        <p14:creationId xmlns:p14="http://schemas.microsoft.com/office/powerpoint/2010/main" val="8123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0"/>
            <a:ext cx="9144000" cy="5080774"/>
          </a:xfrm>
          <a:prstGeom prst="rect">
            <a:avLst/>
          </a:prstGeom>
        </p:spPr>
      </p:pic>
      <p:sp>
        <p:nvSpPr>
          <p:cNvPr id="12" name="TextBox 11">
            <a:extLst>
              <a:ext uri="{FF2B5EF4-FFF2-40B4-BE49-F238E27FC236}">
                <a16:creationId xmlns:a16="http://schemas.microsoft.com/office/drawing/2014/main" id="{A1347527-6C97-4EA4-884D-0749BB117035}"/>
              </a:ext>
            </a:extLst>
          </p:cNvPr>
          <p:cNvSpPr txBox="1"/>
          <p:nvPr/>
        </p:nvSpPr>
        <p:spPr>
          <a:xfrm>
            <a:off x="1117602" y="226006"/>
            <a:ext cx="6613236" cy="400110"/>
          </a:xfrm>
          <a:prstGeom prst="rect">
            <a:avLst/>
          </a:prstGeom>
          <a:noFill/>
        </p:spPr>
        <p:txBody>
          <a:bodyPr wrap="square" rtlCol="0">
            <a:spAutoFit/>
          </a:bodyPr>
          <a:lstStyle/>
          <a:p>
            <a:pPr algn="ctr"/>
            <a:r>
              <a:rPr lang="en-US" sz="2000" b="1">
                <a:solidFill>
                  <a:schemeClr val="bg1"/>
                </a:solidFill>
              </a:rPr>
              <a:t>EDCO and AVECC Permanent Centers</a:t>
            </a:r>
          </a:p>
        </p:txBody>
      </p:sp>
      <p:sp>
        <p:nvSpPr>
          <p:cNvPr id="13" name="Title 1">
            <a:extLst>
              <a:ext uri="{FF2B5EF4-FFF2-40B4-BE49-F238E27FC236}">
                <a16:creationId xmlns:a16="http://schemas.microsoft.com/office/drawing/2014/main" id="{AD862839-8AA4-492D-8DB2-0B6B846B83D0}"/>
              </a:ext>
            </a:extLst>
          </p:cNvPr>
          <p:cNvSpPr txBox="1">
            <a:spLocks/>
          </p:cNvSpPr>
          <p:nvPr/>
        </p:nvSpPr>
        <p:spPr>
          <a:xfrm>
            <a:off x="5159796" y="3952563"/>
            <a:ext cx="3008671" cy="1183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a:solidFill>
                  <a:srgbClr val="FDD03B"/>
                </a:solidFill>
                <a:latin typeface="+mn-lt"/>
                <a:ea typeface="+mn-ea"/>
                <a:cs typeface="Arial" panose="020B0604020202020204" pitchFamily="34" charset="0"/>
              </a:rPr>
              <a:t>AVECC</a:t>
            </a:r>
            <a:r>
              <a:rPr lang="en-US" sz="1600" b="1">
                <a:solidFill>
                  <a:schemeClr val="bg1"/>
                </a:solidFill>
                <a:latin typeface="+mn-lt"/>
                <a:ea typeface="+mn-ea"/>
                <a:cs typeface="Arial" panose="020B0604020202020204" pitchFamily="34" charset="0"/>
              </a:rPr>
              <a:t> </a:t>
            </a:r>
          </a:p>
          <a:p>
            <a:pPr algn="ctr"/>
            <a:r>
              <a:rPr lang="en-US" sz="1600" b="1">
                <a:solidFill>
                  <a:schemeClr val="bg1"/>
                </a:solidFill>
                <a:latin typeface="+mn-lt"/>
                <a:ea typeface="+mn-ea"/>
                <a:cs typeface="Arial" panose="020B0604020202020204" pitchFamily="34" charset="0"/>
              </a:rPr>
              <a:t>1200 City Ranch Rd.</a:t>
            </a:r>
          </a:p>
          <a:p>
            <a:pPr algn="ctr"/>
            <a:r>
              <a:rPr lang="en-US" sz="1600" b="1">
                <a:solidFill>
                  <a:schemeClr val="bg1"/>
                </a:solidFill>
                <a:latin typeface="+mn-lt"/>
                <a:ea typeface="+mn-ea"/>
                <a:cs typeface="Arial" panose="020B0604020202020204" pitchFamily="34" charset="0"/>
              </a:rPr>
              <a:t>Palmdale, CA 93551</a:t>
            </a:r>
            <a:endParaRPr lang="en-US" sz="1600" b="1">
              <a:solidFill>
                <a:schemeClr val="bg1"/>
              </a:solidFill>
              <a:latin typeface="+mn-lt"/>
            </a:endParaRPr>
          </a:p>
          <a:p>
            <a:pPr indent="-171450" algn="ctr">
              <a:spcAft>
                <a:spcPts val="600"/>
              </a:spcAft>
              <a:buFont typeface="Arial" panose="020B0604020202020204" pitchFamily="34" charset="0"/>
              <a:buChar char="•"/>
            </a:pPr>
            <a:endParaRPr lang="en-US" sz="1600" b="1">
              <a:solidFill>
                <a:schemeClr val="bg1"/>
              </a:solidFill>
              <a:latin typeface="+mn-lt"/>
              <a:ea typeface="+mn-ea"/>
              <a:cs typeface="+mn-cs"/>
            </a:endParaRPr>
          </a:p>
        </p:txBody>
      </p:sp>
      <p:pic>
        <p:nvPicPr>
          <p:cNvPr id="3" name="Picture 2">
            <a:extLst>
              <a:ext uri="{FF2B5EF4-FFF2-40B4-BE49-F238E27FC236}">
                <a16:creationId xmlns:a16="http://schemas.microsoft.com/office/drawing/2014/main" id="{9C0E15B1-2EB4-46A6-AED1-091EB56B2D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92040" y="1207096"/>
            <a:ext cx="3963996" cy="2642664"/>
          </a:xfrm>
          <a:prstGeom prst="rect">
            <a:avLst/>
          </a:prstGeom>
          <a:ln w="57150">
            <a:solidFill>
              <a:schemeClr val="bg1"/>
            </a:solidFill>
          </a:ln>
        </p:spPr>
      </p:pic>
      <p:sp>
        <p:nvSpPr>
          <p:cNvPr id="14" name="Title 1">
            <a:extLst>
              <a:ext uri="{FF2B5EF4-FFF2-40B4-BE49-F238E27FC236}">
                <a16:creationId xmlns:a16="http://schemas.microsoft.com/office/drawing/2014/main" id="{AF6CD9E8-439B-4800-ADBA-08E5B57337A7}"/>
              </a:ext>
            </a:extLst>
          </p:cNvPr>
          <p:cNvSpPr txBox="1">
            <a:spLocks/>
          </p:cNvSpPr>
          <p:nvPr/>
        </p:nvSpPr>
        <p:spPr>
          <a:xfrm>
            <a:off x="975535" y="3960425"/>
            <a:ext cx="3008671" cy="11830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a:solidFill>
                  <a:srgbClr val="FDD03B"/>
                </a:solidFill>
                <a:latin typeface="+mn-lt"/>
                <a:ea typeface="+mn-ea"/>
                <a:cs typeface="Arial" panose="020B0604020202020204" pitchFamily="34" charset="0"/>
              </a:rPr>
              <a:t>EDCO</a:t>
            </a:r>
          </a:p>
          <a:p>
            <a:pPr algn="ctr"/>
            <a:r>
              <a:rPr lang="en-US" sz="1600" b="1">
                <a:solidFill>
                  <a:schemeClr val="bg1"/>
                </a:solidFill>
                <a:latin typeface="+mn-lt"/>
                <a:ea typeface="+mn-ea"/>
                <a:cs typeface="Arial" panose="020B0604020202020204" pitchFamily="34" charset="0"/>
              </a:rPr>
              <a:t>2755 California Ave.</a:t>
            </a:r>
          </a:p>
          <a:p>
            <a:pPr algn="ctr"/>
            <a:r>
              <a:rPr lang="en-US" sz="1600" b="1">
                <a:solidFill>
                  <a:schemeClr val="bg1"/>
                </a:solidFill>
                <a:latin typeface="+mn-lt"/>
                <a:ea typeface="+mn-ea"/>
                <a:cs typeface="Arial" panose="020B0604020202020204" pitchFamily="34" charset="0"/>
              </a:rPr>
              <a:t>Signal Hill, CA 90755</a:t>
            </a:r>
            <a:endParaRPr lang="en-US" sz="1600" b="1">
              <a:solidFill>
                <a:schemeClr val="bg1"/>
              </a:solidFill>
              <a:latin typeface="+mn-lt"/>
            </a:endParaRPr>
          </a:p>
          <a:p>
            <a:pPr indent="-171450" algn="ctr">
              <a:spcAft>
                <a:spcPts val="600"/>
              </a:spcAft>
              <a:buFont typeface="Arial" panose="020B0604020202020204" pitchFamily="34" charset="0"/>
              <a:buChar char="•"/>
            </a:pPr>
            <a:endParaRPr lang="en-US" sz="1600" b="1">
              <a:solidFill>
                <a:schemeClr val="bg1"/>
              </a:solidFill>
              <a:latin typeface="+mn-lt"/>
              <a:ea typeface="+mn-ea"/>
              <a:cs typeface="+mn-cs"/>
            </a:endParaRPr>
          </a:p>
        </p:txBody>
      </p:sp>
      <p:pic>
        <p:nvPicPr>
          <p:cNvPr id="4" name="Picture 3">
            <a:extLst>
              <a:ext uri="{FF2B5EF4-FFF2-40B4-BE49-F238E27FC236}">
                <a16:creationId xmlns:a16="http://schemas.microsoft.com/office/drawing/2014/main" id="{BD9F671F-2381-4584-B1C6-2497A4562F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5512" y="1207008"/>
            <a:ext cx="4406371" cy="2630085"/>
          </a:xfrm>
          <a:prstGeom prst="rect">
            <a:avLst/>
          </a:prstGeom>
          <a:ln w="57150">
            <a:solidFill>
              <a:schemeClr val="bg1"/>
            </a:solidFill>
          </a:ln>
        </p:spPr>
      </p:pic>
    </p:spTree>
    <p:extLst>
      <p:ext uri="{BB962C8B-B14F-4D97-AF65-F5344CB8AC3E}">
        <p14:creationId xmlns:p14="http://schemas.microsoft.com/office/powerpoint/2010/main" val="425627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20F2DF-B810-4BE0-9C78-28CF56FC2D24}"/>
              </a:ext>
            </a:extLst>
          </p:cNvPr>
          <p:cNvSpPr/>
          <p:nvPr/>
        </p:nvSpPr>
        <p:spPr>
          <a:xfrm>
            <a:off x="1143001" y="1"/>
            <a:ext cx="6857999" cy="1060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panose="020B0604020202020204" pitchFamily="34" charset="0"/>
                <a:cs typeface="Arial" panose="020B0604020202020204" pitchFamily="34" charset="0"/>
              </a:rPr>
              <a:t>Reuse Centers</a:t>
            </a:r>
          </a:p>
        </p:txBody>
      </p:sp>
      <p:sp>
        <p:nvSpPr>
          <p:cNvPr id="7" name="Content Placeholder 2">
            <a:extLst>
              <a:ext uri="{FF2B5EF4-FFF2-40B4-BE49-F238E27FC236}">
                <a16:creationId xmlns:a16="http://schemas.microsoft.com/office/drawing/2014/main" id="{5B59BCCA-69BF-4F28-B406-5119E67B846E}"/>
              </a:ext>
            </a:extLst>
          </p:cNvPr>
          <p:cNvSpPr txBox="1">
            <a:spLocks/>
          </p:cNvSpPr>
          <p:nvPr/>
        </p:nvSpPr>
        <p:spPr>
          <a:xfrm>
            <a:off x="162791" y="1383300"/>
            <a:ext cx="6126454" cy="762801"/>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endParaRPr lang="en-US" sz="1125">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8B3D481-AB02-4E44-A12A-E7D7F6CD58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625" r="1" b="1"/>
          <a:stretch/>
        </p:blipFill>
        <p:spPr>
          <a:xfrm>
            <a:off x="5994318" y="1791191"/>
            <a:ext cx="2772290" cy="20169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Content Placeholder 4">
            <a:extLst>
              <a:ext uri="{FF2B5EF4-FFF2-40B4-BE49-F238E27FC236}">
                <a16:creationId xmlns:a16="http://schemas.microsoft.com/office/drawing/2014/main" id="{B1ADCD7B-AEE8-35D6-3FF4-CC6650DDB920}"/>
              </a:ext>
            </a:extLst>
          </p:cNvPr>
          <p:cNvPicPr>
            <a:picLocks noChangeAspect="1"/>
          </p:cNvPicPr>
          <p:nvPr/>
        </p:nvPicPr>
        <p:blipFill>
          <a:blip r:embed="rId4"/>
          <a:stretch>
            <a:fillRect/>
          </a:stretch>
        </p:blipFill>
        <p:spPr>
          <a:xfrm>
            <a:off x="267050" y="1764700"/>
            <a:ext cx="2666694" cy="22066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10">
            <a:extLst>
              <a:ext uri="{FF2B5EF4-FFF2-40B4-BE49-F238E27FC236}">
                <a16:creationId xmlns:a16="http://schemas.microsoft.com/office/drawing/2014/main" id="{67C26429-FA8E-D222-0776-BAB75548DB54}"/>
              </a:ext>
            </a:extLst>
          </p:cNvPr>
          <p:cNvPicPr>
            <a:picLocks noChangeAspect="1"/>
          </p:cNvPicPr>
          <p:nvPr/>
        </p:nvPicPr>
        <p:blipFill>
          <a:blip r:embed="rId5"/>
          <a:stretch>
            <a:fillRect/>
          </a:stretch>
        </p:blipFill>
        <p:spPr>
          <a:xfrm>
            <a:off x="3226018" y="1394205"/>
            <a:ext cx="2477363" cy="28072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6263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31363"/>
            <a:ext cx="9144000" cy="5080774"/>
          </a:xfrm>
          <a:prstGeom prst="rect">
            <a:avLst/>
          </a:prstGeom>
        </p:spPr>
      </p:pic>
      <p:sp>
        <p:nvSpPr>
          <p:cNvPr id="3" name="TextBox 2">
            <a:extLst>
              <a:ext uri="{FF2B5EF4-FFF2-40B4-BE49-F238E27FC236}">
                <a16:creationId xmlns:a16="http://schemas.microsoft.com/office/drawing/2014/main" id="{A8A54D6F-73E5-42AE-A85D-16BF2CF0EBB9}"/>
              </a:ext>
            </a:extLst>
          </p:cNvPr>
          <p:cNvSpPr txBox="1"/>
          <p:nvPr/>
        </p:nvSpPr>
        <p:spPr>
          <a:xfrm>
            <a:off x="1117602" y="393956"/>
            <a:ext cx="6613236" cy="400110"/>
          </a:xfrm>
          <a:prstGeom prst="rect">
            <a:avLst/>
          </a:prstGeom>
          <a:noFill/>
        </p:spPr>
        <p:txBody>
          <a:bodyPr wrap="square" rtlCol="0">
            <a:spAutoFit/>
          </a:bodyPr>
          <a:lstStyle/>
          <a:p>
            <a:pPr algn="ctr"/>
            <a:r>
              <a:rPr lang="en-US" sz="2000" b="1">
                <a:solidFill>
                  <a:schemeClr val="bg1"/>
                </a:solidFill>
              </a:rPr>
              <a:t>Benefits of Statewide Policies</a:t>
            </a:r>
          </a:p>
        </p:txBody>
      </p:sp>
      <p:sp>
        <p:nvSpPr>
          <p:cNvPr id="7" name="TextBox 6">
            <a:extLst>
              <a:ext uri="{FF2B5EF4-FFF2-40B4-BE49-F238E27FC236}">
                <a16:creationId xmlns:a16="http://schemas.microsoft.com/office/drawing/2014/main" id="{7B9A125F-29D5-42AA-A82A-34293C61D3AE}"/>
              </a:ext>
            </a:extLst>
          </p:cNvPr>
          <p:cNvSpPr txBox="1"/>
          <p:nvPr/>
        </p:nvSpPr>
        <p:spPr>
          <a:xfrm>
            <a:off x="581479" y="1670704"/>
            <a:ext cx="4569019" cy="2862322"/>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bg1"/>
                </a:solidFill>
              </a:rPr>
              <a:t>Improves collection</a:t>
            </a:r>
          </a:p>
          <a:p>
            <a:pPr marL="285750" indent="-285750">
              <a:buFont typeface="Arial" panose="020B0604020202020204" pitchFamily="34" charset="0"/>
              <a:buChar char="•"/>
            </a:pPr>
            <a:endParaRPr lang="en-US" sz="2000">
              <a:solidFill>
                <a:schemeClr val="bg1"/>
              </a:solidFill>
            </a:endParaRPr>
          </a:p>
          <a:p>
            <a:pPr marL="285750" indent="-285750">
              <a:buFont typeface="Arial" panose="020B0604020202020204" pitchFamily="34" charset="0"/>
              <a:buChar char="•"/>
            </a:pPr>
            <a:r>
              <a:rPr lang="en-US" sz="2000">
                <a:solidFill>
                  <a:schemeClr val="bg1"/>
                </a:solidFill>
              </a:rPr>
              <a:t>Reduces improper disposal</a:t>
            </a:r>
          </a:p>
          <a:p>
            <a:pPr marL="285750" indent="-285750">
              <a:buFont typeface="Arial" panose="020B0604020202020204" pitchFamily="34" charset="0"/>
              <a:buChar char="•"/>
            </a:pPr>
            <a:endParaRPr lang="en-US" sz="2000">
              <a:solidFill>
                <a:schemeClr val="bg1"/>
              </a:solidFill>
            </a:endParaRPr>
          </a:p>
          <a:p>
            <a:pPr marL="285750" indent="-285750">
              <a:buFont typeface="Arial" panose="020B0604020202020204" pitchFamily="34" charset="0"/>
              <a:buChar char="•"/>
            </a:pPr>
            <a:r>
              <a:rPr lang="en-US" sz="2000">
                <a:solidFill>
                  <a:schemeClr val="bg1"/>
                </a:solidFill>
              </a:rPr>
              <a:t>Places greater responsibility, including costs on producers </a:t>
            </a:r>
          </a:p>
          <a:p>
            <a:endParaRPr lang="en-US" sz="2000">
              <a:solidFill>
                <a:schemeClr val="bg1"/>
              </a:solidFill>
            </a:endParaRPr>
          </a:p>
          <a:p>
            <a:pPr marL="285750" indent="-285750">
              <a:buFont typeface="Arial" panose="020B0604020202020204" pitchFamily="34" charset="0"/>
              <a:buChar char="•"/>
            </a:pPr>
            <a:r>
              <a:rPr lang="en-US" sz="2000">
                <a:solidFill>
                  <a:schemeClr val="bg1"/>
                </a:solidFill>
              </a:rPr>
              <a:t>Reduces program costs</a:t>
            </a:r>
          </a:p>
          <a:p>
            <a:pPr marL="285750" indent="-285750">
              <a:buFont typeface="Arial" panose="020B0604020202020204" pitchFamily="34" charset="0"/>
              <a:buChar char="•"/>
            </a:pPr>
            <a:endParaRPr lang="en-US" sz="2000">
              <a:solidFill>
                <a:schemeClr val="bg1"/>
              </a:solidFill>
            </a:endParaRPr>
          </a:p>
        </p:txBody>
      </p:sp>
      <p:pic>
        <p:nvPicPr>
          <p:cNvPr id="2054" name="Picture 6" descr="Clawing Back Against Bad Extended Producer Responsibility – Institute for  Local Self-Reliance">
            <a:extLst>
              <a:ext uri="{FF2B5EF4-FFF2-40B4-BE49-F238E27FC236}">
                <a16:creationId xmlns:a16="http://schemas.microsoft.com/office/drawing/2014/main" id="{5F26E00D-14A3-492D-989C-7FAD37F716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1977" y="1156659"/>
            <a:ext cx="2722760" cy="308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578A8F-91E1-4BB6-A543-8CAAED068A85}"/>
              </a:ext>
            </a:extLst>
          </p:cNvPr>
          <p:cNvSpPr txBox="1"/>
          <p:nvPr/>
        </p:nvSpPr>
        <p:spPr>
          <a:xfrm>
            <a:off x="415636" y="1149973"/>
            <a:ext cx="5205846" cy="400110"/>
          </a:xfrm>
          <a:prstGeom prst="rect">
            <a:avLst/>
          </a:prstGeom>
          <a:noFill/>
        </p:spPr>
        <p:txBody>
          <a:bodyPr wrap="square" rtlCol="0">
            <a:spAutoFit/>
          </a:bodyPr>
          <a:lstStyle/>
          <a:p>
            <a:r>
              <a:rPr lang="en-US" sz="2000" b="1">
                <a:solidFill>
                  <a:schemeClr val="bg1"/>
                </a:solidFill>
              </a:rPr>
              <a:t>Extended Producer Responsibility</a:t>
            </a:r>
          </a:p>
        </p:txBody>
      </p:sp>
    </p:spTree>
    <p:extLst>
      <p:ext uri="{BB962C8B-B14F-4D97-AF65-F5344CB8AC3E}">
        <p14:creationId xmlns:p14="http://schemas.microsoft.com/office/powerpoint/2010/main" val="3186649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31363"/>
            <a:ext cx="9144000" cy="5080774"/>
          </a:xfrm>
          <a:prstGeom prst="rect">
            <a:avLst/>
          </a:prstGeom>
        </p:spPr>
      </p:pic>
      <p:sp>
        <p:nvSpPr>
          <p:cNvPr id="6" name="TextBox 5">
            <a:extLst>
              <a:ext uri="{FF2B5EF4-FFF2-40B4-BE49-F238E27FC236}">
                <a16:creationId xmlns:a16="http://schemas.microsoft.com/office/drawing/2014/main" id="{1D5F9BA4-26A0-4E31-AAB4-10D75C11C37C}"/>
              </a:ext>
            </a:extLst>
          </p:cNvPr>
          <p:cNvSpPr txBox="1"/>
          <p:nvPr/>
        </p:nvSpPr>
        <p:spPr>
          <a:xfrm>
            <a:off x="2133224" y="3384968"/>
            <a:ext cx="4560425" cy="2262158"/>
          </a:xfrm>
          <a:prstGeom prst="rect">
            <a:avLst/>
          </a:prstGeom>
          <a:noFill/>
        </p:spPr>
        <p:txBody>
          <a:bodyPr wrap="square" lIns="91440" tIns="45720" rIns="91440" bIns="45720" rtlCol="0" anchor="t">
            <a:spAutoFit/>
          </a:bodyPr>
          <a:lstStyle/>
          <a:p>
            <a:pPr algn="ctr"/>
            <a:endParaRPr lang="en-US" b="1">
              <a:solidFill>
                <a:schemeClr val="bg1"/>
              </a:solidFill>
            </a:endParaRPr>
          </a:p>
          <a:p>
            <a:pPr algn="ctr"/>
            <a:r>
              <a:rPr lang="en-US" sz="2400" b="1">
                <a:solidFill>
                  <a:srgbClr val="E8C54A"/>
                </a:solidFill>
              </a:rPr>
              <a:t>1(888) CLEAN LA</a:t>
            </a:r>
          </a:p>
          <a:p>
            <a:pPr algn="ctr"/>
            <a:r>
              <a:rPr lang="en-US" sz="2400" b="1" u="sng">
                <a:solidFill>
                  <a:srgbClr val="E8C54A"/>
                </a:solidFill>
              </a:rPr>
              <a:t>CLEANLA.com</a:t>
            </a:r>
            <a:endParaRPr lang="en-US" sz="2400" b="1" u="sng">
              <a:solidFill>
                <a:srgbClr val="E8C54A"/>
              </a:solidFill>
              <a:cs typeface="Calibri"/>
            </a:endParaRPr>
          </a:p>
          <a:p>
            <a:pPr algn="ctr"/>
            <a:r>
              <a:rPr lang="en-US" sz="2400" b="1">
                <a:solidFill>
                  <a:srgbClr val="E8C54A"/>
                </a:solidFill>
              </a:rPr>
              <a:t>@CLEANLA</a:t>
            </a:r>
            <a:endParaRPr lang="en-US" sz="2400" b="1">
              <a:solidFill>
                <a:srgbClr val="E8C54A"/>
              </a:solidFill>
              <a:cs typeface="Calibri"/>
            </a:endParaRPr>
          </a:p>
          <a:p>
            <a:pPr algn="ctr"/>
            <a:endParaRPr lang="en-US" b="1">
              <a:solidFill>
                <a:schemeClr val="bg1"/>
              </a:solidFill>
            </a:endParaRPr>
          </a:p>
          <a:p>
            <a:pPr algn="ctr"/>
            <a:endParaRPr lang="en-US" b="1">
              <a:solidFill>
                <a:schemeClr val="bg1"/>
              </a:solidFill>
            </a:endParaRPr>
          </a:p>
          <a:p>
            <a:pPr algn="ctr"/>
            <a:endParaRPr lang="en-US" sz="1500" b="1">
              <a:solidFill>
                <a:schemeClr val="bg1"/>
              </a:solidFill>
            </a:endParaRPr>
          </a:p>
        </p:txBody>
      </p:sp>
      <p:pic>
        <p:nvPicPr>
          <p:cNvPr id="12" name="Picture 11">
            <a:extLst>
              <a:ext uri="{FF2B5EF4-FFF2-40B4-BE49-F238E27FC236}">
                <a16:creationId xmlns:a16="http://schemas.microsoft.com/office/drawing/2014/main" id="{C02330A9-54D4-44CB-8903-83F8091C5D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729" y="3812341"/>
            <a:ext cx="2798778" cy="745356"/>
          </a:xfrm>
          <a:prstGeom prst="rect">
            <a:avLst/>
          </a:prstGeom>
          <a:effectLst>
            <a:outerShdw blurRad="50800" dist="38100" dir="2700000" algn="tl" rotWithShape="0">
              <a:prstClr val="black">
                <a:alpha val="13000"/>
              </a:prstClr>
            </a:outerShdw>
          </a:effectLst>
        </p:spPr>
      </p:pic>
      <p:pic>
        <p:nvPicPr>
          <p:cNvPr id="15" name="Picture 14">
            <a:extLst>
              <a:ext uri="{FF2B5EF4-FFF2-40B4-BE49-F238E27FC236}">
                <a16:creationId xmlns:a16="http://schemas.microsoft.com/office/drawing/2014/main" id="{58655075-14D0-4A9A-927C-345EFDB0A5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7580" y="3636294"/>
            <a:ext cx="2326516" cy="109745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9B15519E-AF99-4A23-A009-01CC685773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84505" y="412821"/>
            <a:ext cx="5788861" cy="2971412"/>
          </a:xfrm>
          <a:prstGeom prst="rect">
            <a:avLst/>
          </a:prstGeom>
        </p:spPr>
      </p:pic>
    </p:spTree>
    <p:extLst>
      <p:ext uri="{BB962C8B-B14F-4D97-AF65-F5344CB8AC3E}">
        <p14:creationId xmlns:p14="http://schemas.microsoft.com/office/powerpoint/2010/main" val="573997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265734" y="1315119"/>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Household Hazardous and Electronic Waste</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20636" y="345745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Chris Sheppard</a:t>
            </a:r>
          </a:p>
          <a:p>
            <a:pPr marL="342900" lvl="1" indent="0" algn="ctr">
              <a:buNone/>
            </a:pPr>
            <a:r>
              <a:rPr lang="en-US" sz="1000" dirty="0">
                <a:latin typeface="Arial" panose="020B0604020202020204" pitchFamily="34" charset="0"/>
                <a:cs typeface="Arial" panose="020B0604020202020204" pitchFamily="34" charset="0"/>
              </a:rPr>
              <a:t>Principal Engineer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CSheppard@pw.lacounty.gov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4246025" y="3460485"/>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John Park</a:t>
            </a:r>
          </a:p>
          <a:p>
            <a:pPr marL="342900" lvl="1" algn="ctr"/>
            <a:r>
              <a:rPr lang="en-US" sz="1000" dirty="0">
                <a:latin typeface="Arial" panose="020B0604020202020204" pitchFamily="34" charset="0"/>
                <a:cs typeface="Arial" panose="020B0604020202020204" pitchFamily="34" charset="0"/>
              </a:rPr>
              <a:t>Senior Environmental Engineer</a:t>
            </a:r>
          </a:p>
          <a:p>
            <a:pPr marL="342900" lvl="1" indent="0" algn="ctr">
              <a:buNone/>
            </a:pPr>
            <a:r>
              <a:rPr lang="en-US" sz="1000" dirty="0">
                <a:latin typeface="Arial" panose="020B0604020202020204" pitchFamily="34" charset="0"/>
                <a:cs typeface="Arial" panose="020B0604020202020204" pitchFamily="34" charset="0"/>
              </a:rPr>
              <a:t>LA City Sanitation</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John.Park@lacity.org</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454020" y="4158359"/>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6203321" y="3460982"/>
            <a:ext cx="2756993" cy="1107996"/>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Yasi Lozano</a:t>
            </a:r>
          </a:p>
          <a:p>
            <a:pPr marL="342900" lvl="1" algn="ctr"/>
            <a:r>
              <a:rPr lang="en-US" sz="1000" dirty="0">
                <a:latin typeface="Arial" panose="020B0604020202020204" pitchFamily="34" charset="0"/>
                <a:cs typeface="Arial" panose="020B0604020202020204" pitchFamily="34" charset="0"/>
              </a:rPr>
              <a:t>Environmental Engineer</a:t>
            </a:r>
          </a:p>
          <a:p>
            <a:pPr marL="342900" lvl="1" algn="ctr"/>
            <a:r>
              <a:rPr lang="en-US" sz="1000" dirty="0">
                <a:latin typeface="Arial" panose="020B0604020202020204" pitchFamily="34" charset="0"/>
                <a:cs typeface="Arial" panose="020B0604020202020204" pitchFamily="34" charset="0"/>
              </a:rPr>
              <a:t>LA City Sanitation</a:t>
            </a:r>
          </a:p>
          <a:p>
            <a:pPr marL="342900" lvl="1" algn="ct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Yasi.Lozano@lacity.org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876817" y="4136048"/>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BA0A944-E591-4707-8B42-8D3E0D46C96C}"/>
              </a:ext>
            </a:extLst>
          </p:cNvPr>
          <p:cNvCxnSpPr/>
          <p:nvPr/>
        </p:nvCxnSpPr>
        <p:spPr>
          <a:xfrm>
            <a:off x="4690032"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4" name="Picture 3" descr="A person smiling for the camera&#10;&#10;Description automatically generated with low confidence">
            <a:extLst>
              <a:ext uri="{FF2B5EF4-FFF2-40B4-BE49-F238E27FC236}">
                <a16:creationId xmlns:a16="http://schemas.microsoft.com/office/drawing/2014/main" id="{83088369-F4AC-C756-04A1-289E2B6110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7"/>
          <a:stretch/>
        </p:blipFill>
        <p:spPr>
          <a:xfrm>
            <a:off x="7026341" y="1773506"/>
            <a:ext cx="1511371" cy="1665474"/>
          </a:xfrm>
          <a:prstGeom prst="rect">
            <a:avLst/>
          </a:prstGeom>
        </p:spPr>
      </p:pic>
      <p:sp>
        <p:nvSpPr>
          <p:cNvPr id="10" name="TextBox 9">
            <a:extLst>
              <a:ext uri="{FF2B5EF4-FFF2-40B4-BE49-F238E27FC236}">
                <a16:creationId xmlns:a16="http://schemas.microsoft.com/office/drawing/2014/main" id="{76BCEAFC-22F7-7D49-D574-65EC37944E0A}"/>
              </a:ext>
            </a:extLst>
          </p:cNvPr>
          <p:cNvSpPr txBox="1"/>
          <p:nvPr/>
        </p:nvSpPr>
        <p:spPr>
          <a:xfrm>
            <a:off x="2114916" y="3463012"/>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Lisa Scales</a:t>
            </a:r>
          </a:p>
          <a:p>
            <a:pPr marL="342900" lvl="1" algn="ctr"/>
            <a:r>
              <a:rPr lang="en-US" sz="1000" dirty="0">
                <a:latin typeface="Arial" panose="020B0604020202020204" pitchFamily="34" charset="0"/>
                <a:cs typeface="Arial" panose="020B0604020202020204" pitchFamily="34" charset="0"/>
              </a:rPr>
              <a:t>Project Engineer</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LScales@lacsd.org</a:t>
            </a:r>
          </a:p>
        </p:txBody>
      </p:sp>
      <p:cxnSp>
        <p:nvCxnSpPr>
          <p:cNvPr id="11" name="Straight Connector 10">
            <a:extLst>
              <a:ext uri="{FF2B5EF4-FFF2-40B4-BE49-F238E27FC236}">
                <a16:creationId xmlns:a16="http://schemas.microsoft.com/office/drawing/2014/main" id="{24198C9A-5A61-B078-4FBD-B662DBF61120}"/>
              </a:ext>
            </a:extLst>
          </p:cNvPr>
          <p:cNvCxnSpPr/>
          <p:nvPr/>
        </p:nvCxnSpPr>
        <p:spPr>
          <a:xfrm>
            <a:off x="2606077"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B21055AE-9A4C-A0A1-392C-C5EB5A9E9F3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516" r="4487"/>
          <a:stretch/>
        </p:blipFill>
        <p:spPr bwMode="auto">
          <a:xfrm>
            <a:off x="603545" y="1773506"/>
            <a:ext cx="1511371" cy="16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erson wearing glasses and a tie&#10;&#10;Description automatically generated with medium confidence">
            <a:extLst>
              <a:ext uri="{FF2B5EF4-FFF2-40B4-BE49-F238E27FC236}">
                <a16:creationId xmlns:a16="http://schemas.microsoft.com/office/drawing/2014/main" id="{093CD994-FE70-9C75-6851-FA7107EDC3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438" t="9421" r="3081" b="28743"/>
          <a:stretch/>
        </p:blipFill>
        <p:spPr>
          <a:xfrm>
            <a:off x="4890971" y="1781265"/>
            <a:ext cx="1511371" cy="1679220"/>
          </a:xfrm>
          <a:prstGeom prst="rect">
            <a:avLst/>
          </a:prstGeom>
        </p:spPr>
      </p:pic>
      <p:pic>
        <p:nvPicPr>
          <p:cNvPr id="6" name="Picture 5" descr="A picture containing person, clothing, smiling, posing&#10;&#10;Description automatically generated">
            <a:extLst>
              <a:ext uri="{FF2B5EF4-FFF2-40B4-BE49-F238E27FC236}">
                <a16:creationId xmlns:a16="http://schemas.microsoft.com/office/drawing/2014/main" id="{F2329322-B3CA-F9CB-63B2-C5E6674277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502" r="4502"/>
          <a:stretch/>
        </p:blipFill>
        <p:spPr>
          <a:xfrm>
            <a:off x="2747144" y="1790427"/>
            <a:ext cx="1511371" cy="1660896"/>
          </a:xfrm>
          <a:prstGeom prst="rect">
            <a:avLst/>
          </a:prstGeom>
        </p:spPr>
      </p:pic>
    </p:spTree>
    <p:extLst>
      <p:ext uri="{BB962C8B-B14F-4D97-AF65-F5344CB8AC3E}">
        <p14:creationId xmlns:p14="http://schemas.microsoft.com/office/powerpoint/2010/main" val="288030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3179-5542-C140-8892-4FE03273DD15}"/>
              </a:ext>
            </a:extLst>
          </p:cNvPr>
          <p:cNvSpPr>
            <a:spLocks noGrp="1"/>
          </p:cNvSpPr>
          <p:nvPr>
            <p:ph type="ctrTitle"/>
          </p:nvPr>
        </p:nvSpPr>
        <p:spPr/>
        <p:txBody>
          <a:bodyPr>
            <a:normAutofit/>
          </a:bodyPr>
          <a:lstStyle/>
          <a:p>
            <a:r>
              <a:rPr lang="en-US" dirty="0"/>
              <a:t>HHW Collection Event Operations</a:t>
            </a:r>
          </a:p>
        </p:txBody>
      </p:sp>
      <p:sp>
        <p:nvSpPr>
          <p:cNvPr id="3" name="Subtitle 2">
            <a:extLst>
              <a:ext uri="{FF2B5EF4-FFF2-40B4-BE49-F238E27FC236}">
                <a16:creationId xmlns:a16="http://schemas.microsoft.com/office/drawing/2014/main" id="{3FC04C49-3083-9B45-A567-AFB5E688E4C2}"/>
              </a:ext>
            </a:extLst>
          </p:cNvPr>
          <p:cNvSpPr>
            <a:spLocks noGrp="1"/>
          </p:cNvSpPr>
          <p:nvPr>
            <p:ph type="subTitle" idx="1"/>
          </p:nvPr>
        </p:nvSpPr>
        <p:spPr>
          <a:xfrm>
            <a:off x="266880" y="2905333"/>
            <a:ext cx="4694170" cy="455087"/>
          </a:xfrm>
        </p:spPr>
        <p:txBody>
          <a:bodyPr/>
          <a:lstStyle/>
          <a:p>
            <a:r>
              <a:rPr lang="en-US" dirty="0"/>
              <a:t>SWARM Meeting</a:t>
            </a:r>
          </a:p>
        </p:txBody>
      </p:sp>
      <p:sp>
        <p:nvSpPr>
          <p:cNvPr id="4" name="Text Placeholder 3">
            <a:extLst>
              <a:ext uri="{FF2B5EF4-FFF2-40B4-BE49-F238E27FC236}">
                <a16:creationId xmlns:a16="http://schemas.microsoft.com/office/drawing/2014/main" id="{5794B6BA-ACDA-0240-9FCB-F55B531F7141}"/>
              </a:ext>
            </a:extLst>
          </p:cNvPr>
          <p:cNvSpPr>
            <a:spLocks noGrp="1"/>
          </p:cNvSpPr>
          <p:nvPr>
            <p:ph type="body" sz="quarter" idx="13"/>
          </p:nvPr>
        </p:nvSpPr>
        <p:spPr>
          <a:xfrm>
            <a:off x="266700" y="3642361"/>
            <a:ext cx="4305300" cy="1398746"/>
          </a:xfrm>
        </p:spPr>
        <p:txBody>
          <a:bodyPr/>
          <a:lstStyle/>
          <a:p>
            <a:pPr>
              <a:spcBef>
                <a:spcPts val="0"/>
              </a:spcBef>
            </a:pPr>
            <a:r>
              <a:rPr lang="en-US" dirty="0"/>
              <a:t>Lisa D. Scales</a:t>
            </a:r>
          </a:p>
          <a:p>
            <a:pPr>
              <a:spcBef>
                <a:spcPts val="0"/>
              </a:spcBef>
            </a:pPr>
            <a:r>
              <a:rPr lang="en-US" dirty="0"/>
              <a:t>Project Engineer</a:t>
            </a:r>
          </a:p>
          <a:p>
            <a:pPr>
              <a:spcBef>
                <a:spcPts val="0"/>
              </a:spcBef>
            </a:pPr>
            <a:endParaRPr lang="en-US" dirty="0"/>
          </a:p>
          <a:p>
            <a:pPr>
              <a:spcBef>
                <a:spcPts val="0"/>
              </a:spcBef>
            </a:pPr>
            <a:r>
              <a:rPr lang="en-US" dirty="0"/>
              <a:t>November 9, 2023</a:t>
            </a:r>
          </a:p>
          <a:p>
            <a:endParaRPr lang="en-US" dirty="0"/>
          </a:p>
        </p:txBody>
      </p:sp>
    </p:spTree>
    <p:extLst>
      <p:ext uri="{BB962C8B-B14F-4D97-AF65-F5344CB8AC3E}">
        <p14:creationId xmlns:p14="http://schemas.microsoft.com/office/powerpoint/2010/main" val="3340405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A6726-D91E-B2C9-CAC9-3016498B9E05}"/>
              </a:ext>
            </a:extLst>
          </p:cNvPr>
          <p:cNvSpPr>
            <a:spLocks noGrp="1"/>
          </p:cNvSpPr>
          <p:nvPr>
            <p:ph type="title"/>
          </p:nvPr>
        </p:nvSpPr>
        <p:spPr/>
        <p:txBody>
          <a:bodyPr/>
          <a:lstStyle/>
          <a:p>
            <a:r>
              <a:rPr lang="en-US" dirty="0"/>
              <a:t>HHW Collection Discussion Points</a:t>
            </a:r>
          </a:p>
        </p:txBody>
      </p:sp>
      <p:sp>
        <p:nvSpPr>
          <p:cNvPr id="4" name="Rectangle 5">
            <a:extLst>
              <a:ext uri="{FF2B5EF4-FFF2-40B4-BE49-F238E27FC236}">
                <a16:creationId xmlns:a16="http://schemas.microsoft.com/office/drawing/2014/main" id="{ECFA4B6A-A187-6630-314B-A5AB1752F675}"/>
              </a:ext>
            </a:extLst>
          </p:cNvPr>
          <p:cNvSpPr>
            <a:spLocks noGrp="1" noChangeArrowheads="1"/>
          </p:cNvSpPr>
          <p:nvPr>
            <p:ph idx="1"/>
          </p:nvPr>
        </p:nvSpPr>
        <p:spPr bwMode="auto">
          <a:xfrm>
            <a:off x="1388745" y="1097757"/>
            <a:ext cx="7500461" cy="353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marL="342900" indent="-342900" eaLnBrk="0" hangingPunct="0">
              <a:spcBef>
                <a:spcPct val="20000"/>
              </a:spcBef>
              <a:buFont typeface="Wingdings" panose="05000000000000000000" pitchFamily="2" charset="2"/>
              <a:buChar char="l"/>
              <a:defRPr sz="3000">
                <a:solidFill>
                  <a:srgbClr val="17375E"/>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17375E"/>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Font typeface="Arial" panose="020B0604020202020204" pitchFamily="34" charset="0"/>
              <a:buChar char="•"/>
              <a:defRPr sz="2600">
                <a:solidFill>
                  <a:srgbClr val="17375E"/>
                </a:solidFill>
                <a:latin typeface="Arial" panose="020B0604020202020204" pitchFamily="34" charset="0"/>
                <a:ea typeface="ヒラギノ角ゴ Pro W3"/>
                <a:cs typeface="Arial" panose="020B0604020202020204" pitchFamily="34" charset="0"/>
              </a:defRPr>
            </a:lvl3pPr>
            <a:lvl4pPr marL="16002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4pPr>
            <a:lvl5pPr marL="20574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9pPr>
          </a:lstStyle>
          <a:p>
            <a:pPr eaLnBrk="1" hangingPunct="1">
              <a:spcBef>
                <a:spcPct val="0"/>
              </a:spcBef>
              <a:spcAft>
                <a:spcPts val="2100"/>
              </a:spcAft>
              <a:buClr>
                <a:srgbClr val="000000"/>
              </a:buClr>
              <a:buSzPct val="120000"/>
              <a:buFont typeface="Arial" panose="020B0604020202020204" pitchFamily="34" charset="0"/>
              <a:buChar char="•"/>
            </a:pPr>
            <a:r>
              <a:rPr kumimoji="1" lang="en-US" altLang="en-US" sz="1800" dirty="0">
                <a:solidFill>
                  <a:srgbClr val="000000"/>
                </a:solidFill>
                <a:latin typeface="+mn-lt"/>
              </a:rPr>
              <a:t>Benefits</a:t>
            </a:r>
          </a:p>
          <a:p>
            <a:pPr eaLnBrk="1" hangingPunct="1">
              <a:spcBef>
                <a:spcPct val="0"/>
              </a:spcBef>
              <a:spcAft>
                <a:spcPts val="2100"/>
              </a:spcAft>
              <a:buClr>
                <a:srgbClr val="000000"/>
              </a:buClr>
              <a:buSzPct val="120000"/>
              <a:buFont typeface="Arial" panose="020B0604020202020204" pitchFamily="34" charset="0"/>
              <a:buChar char="•"/>
            </a:pPr>
            <a:r>
              <a:rPr kumimoji="1" lang="en-US" altLang="en-US" sz="1800" dirty="0">
                <a:solidFill>
                  <a:srgbClr val="000000"/>
                </a:solidFill>
                <a:latin typeface="+mn-lt"/>
              </a:rPr>
              <a:t>Coordinating an Event</a:t>
            </a:r>
          </a:p>
          <a:p>
            <a:pPr eaLnBrk="1" hangingPunct="1">
              <a:spcBef>
                <a:spcPct val="0"/>
              </a:spcBef>
              <a:spcAft>
                <a:spcPts val="2100"/>
              </a:spcAft>
              <a:buClr>
                <a:srgbClr val="000000"/>
              </a:buClr>
              <a:buSzPct val="120000"/>
              <a:buFont typeface="Arial" panose="020B0604020202020204" pitchFamily="34" charset="0"/>
              <a:buChar char="•"/>
            </a:pPr>
            <a:r>
              <a:rPr kumimoji="1" lang="en-US" altLang="en-US" sz="1800" dirty="0">
                <a:solidFill>
                  <a:srgbClr val="000000"/>
                </a:solidFill>
                <a:latin typeface="+mn-lt"/>
              </a:rPr>
              <a:t>Operations</a:t>
            </a:r>
          </a:p>
          <a:p>
            <a:pPr eaLnBrk="1" hangingPunct="1">
              <a:spcBef>
                <a:spcPct val="0"/>
              </a:spcBef>
              <a:spcAft>
                <a:spcPts val="2100"/>
              </a:spcAft>
              <a:buClr>
                <a:srgbClr val="000000"/>
              </a:buClr>
              <a:buSzPct val="120000"/>
              <a:buFont typeface="Arial" panose="020B0604020202020204" pitchFamily="34" charset="0"/>
              <a:buChar char="•"/>
            </a:pPr>
            <a:r>
              <a:rPr kumimoji="1" lang="en-US" altLang="en-US" sz="1800" dirty="0">
                <a:solidFill>
                  <a:srgbClr val="000000"/>
                </a:solidFill>
                <a:latin typeface="+mn-lt"/>
              </a:rPr>
              <a:t>Quantities and Costs</a:t>
            </a:r>
          </a:p>
          <a:p>
            <a:pPr eaLnBrk="1" hangingPunct="1">
              <a:spcBef>
                <a:spcPct val="0"/>
              </a:spcBef>
              <a:spcAft>
                <a:spcPts val="2100"/>
              </a:spcAft>
              <a:buClr>
                <a:srgbClr val="000000"/>
              </a:buClr>
              <a:buSzPct val="120000"/>
              <a:buFont typeface="Arial" panose="020B0604020202020204" pitchFamily="34" charset="0"/>
              <a:buChar char="•"/>
            </a:pPr>
            <a:r>
              <a:rPr kumimoji="1" lang="en-US" altLang="en-US" sz="1800" dirty="0">
                <a:solidFill>
                  <a:srgbClr val="000000"/>
                </a:solidFill>
                <a:latin typeface="+mn-lt"/>
              </a:rPr>
              <a:t>Operational Challenges</a:t>
            </a:r>
          </a:p>
        </p:txBody>
      </p:sp>
    </p:spTree>
    <p:extLst>
      <p:ext uri="{BB962C8B-B14F-4D97-AF65-F5344CB8AC3E}">
        <p14:creationId xmlns:p14="http://schemas.microsoft.com/office/powerpoint/2010/main" val="392261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normAutofit/>
          </a:bodyPr>
          <a:lstStyle/>
          <a:p>
            <a:r>
              <a:rPr lang="en-US" dirty="0"/>
              <a:t>Why collect household hazardous waste?</a:t>
            </a:r>
          </a:p>
        </p:txBody>
      </p:sp>
      <p:sp>
        <p:nvSpPr>
          <p:cNvPr id="3" name="Content Placeholder 2">
            <a:extLst>
              <a:ext uri="{FF2B5EF4-FFF2-40B4-BE49-F238E27FC236}">
                <a16:creationId xmlns:a16="http://schemas.microsoft.com/office/drawing/2014/main" id="{66E3B84B-39B6-9A46-AE35-EDAA14EA87F1}"/>
              </a:ext>
            </a:extLst>
          </p:cNvPr>
          <p:cNvSpPr>
            <a:spLocks noGrp="1"/>
          </p:cNvSpPr>
          <p:nvPr>
            <p:ph sz="half" idx="1"/>
          </p:nvPr>
        </p:nvSpPr>
        <p:spPr/>
        <p:txBody>
          <a:bodyPr>
            <a:normAutofit/>
          </a:bodyPr>
          <a:lstStyle/>
          <a:p>
            <a:pPr>
              <a:spcBef>
                <a:spcPts val="468"/>
              </a:spcBef>
              <a:spcAft>
                <a:spcPts val="1350"/>
              </a:spcAft>
              <a:buSzPct val="120000"/>
              <a:defRPr/>
            </a:pPr>
            <a:r>
              <a:rPr lang="en-US" altLang="en-US" sz="1800" dirty="0">
                <a:solidFill>
                  <a:prstClr val="black"/>
                </a:solidFill>
                <a:ea typeface="ヒラギノ角ゴ Pro W3"/>
              </a:rPr>
              <a:t>Prevent pollution of ground water, air quality, and soil quality</a:t>
            </a:r>
          </a:p>
          <a:p>
            <a:pPr>
              <a:spcBef>
                <a:spcPts val="468"/>
              </a:spcBef>
              <a:spcAft>
                <a:spcPts val="1350"/>
              </a:spcAft>
              <a:buSzPct val="120000"/>
              <a:defRPr/>
            </a:pPr>
            <a:r>
              <a:rPr lang="en-US" altLang="en-US" sz="1800" dirty="0">
                <a:solidFill>
                  <a:prstClr val="black"/>
                </a:solidFill>
                <a:ea typeface="ヒラギノ角ゴ Pro W3"/>
              </a:rPr>
              <a:t>Protect human health</a:t>
            </a:r>
          </a:p>
          <a:p>
            <a:pPr>
              <a:spcBef>
                <a:spcPts val="468"/>
              </a:spcBef>
              <a:spcAft>
                <a:spcPts val="1350"/>
              </a:spcAft>
              <a:buSzPct val="120000"/>
              <a:defRPr/>
            </a:pPr>
            <a:r>
              <a:rPr lang="en-US" altLang="en-US" sz="1800" dirty="0">
                <a:solidFill>
                  <a:prstClr val="black"/>
                </a:solidFill>
                <a:ea typeface="ヒラギノ角ゴ Pro W3"/>
              </a:rPr>
              <a:t>Prevent physical injury to sanitation workers</a:t>
            </a:r>
          </a:p>
          <a:p>
            <a:pPr>
              <a:spcAft>
                <a:spcPts val="2250"/>
              </a:spcAft>
              <a:buSzPct val="120000"/>
              <a:defRPr/>
            </a:pPr>
            <a:r>
              <a:rPr lang="en-US" altLang="en-US" sz="1800" dirty="0">
                <a:solidFill>
                  <a:prstClr val="black"/>
                </a:solidFill>
                <a:ea typeface="ヒラギノ角ゴ Pro W3"/>
              </a:rPr>
              <a:t>Reduce illegal disposal in landfills, streets, storm drains, and sewers</a:t>
            </a:r>
          </a:p>
        </p:txBody>
      </p:sp>
      <p:pic>
        <p:nvPicPr>
          <p:cNvPr id="7" name="Picture Placeholder 6">
            <a:extLst>
              <a:ext uri="{FF2B5EF4-FFF2-40B4-BE49-F238E27FC236}">
                <a16:creationId xmlns:a16="http://schemas.microsoft.com/office/drawing/2014/main" id="{6704F584-45D9-5F6A-3E3C-26AD573847C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l="16697" r="16697"/>
          <a:stretch/>
        </p:blipFill>
        <p:spPr/>
      </p:pic>
    </p:spTree>
    <p:extLst>
      <p:ext uri="{BB962C8B-B14F-4D97-AF65-F5344CB8AC3E}">
        <p14:creationId xmlns:p14="http://schemas.microsoft.com/office/powerpoint/2010/main" val="392351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normAutofit/>
          </a:bodyPr>
          <a:lstStyle/>
          <a:p>
            <a:r>
              <a:rPr lang="en-US" dirty="0"/>
              <a:t>Types of HHW Collection Events</a:t>
            </a:r>
          </a:p>
        </p:txBody>
      </p:sp>
      <p:sp>
        <p:nvSpPr>
          <p:cNvPr id="4" name="Picture Placeholder 3">
            <a:extLst>
              <a:ext uri="{FF2B5EF4-FFF2-40B4-BE49-F238E27FC236}">
                <a16:creationId xmlns:a16="http://schemas.microsoft.com/office/drawing/2014/main" id="{F9E75D3B-4F84-7161-4EA0-54AA67BFB7DB}"/>
              </a:ext>
            </a:extLst>
          </p:cNvPr>
          <p:cNvSpPr>
            <a:spLocks noGrp="1"/>
          </p:cNvSpPr>
          <p:nvPr>
            <p:ph type="pic" sz="quarter" idx="13"/>
          </p:nvPr>
        </p:nvSpPr>
        <p:spPr>
          <a:xfrm>
            <a:off x="266701" y="957532"/>
            <a:ext cx="8628668" cy="382782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152400"/>
          </a:effectLst>
        </p:spPr>
        <p:txBody>
          <a:bodyPr/>
          <a:lstStyle/>
          <a:p>
            <a:pPr marL="0" indent="0">
              <a:buNone/>
            </a:pPr>
            <a:r>
              <a:rPr lang="en-US" dirty="0"/>
              <a:t> </a:t>
            </a:r>
          </a:p>
        </p:txBody>
      </p:sp>
      <p:pic>
        <p:nvPicPr>
          <p:cNvPr id="6" name="Picture 3" descr="O:\HHW\EDCO\SAM_0813.JPG">
            <a:extLst>
              <a:ext uri="{FF2B5EF4-FFF2-40B4-BE49-F238E27FC236}">
                <a16:creationId xmlns:a16="http://schemas.microsoft.com/office/drawing/2014/main" id="{1B9E1A38-7445-A76D-C2D6-96D1444FAC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40133" y="1035727"/>
            <a:ext cx="1579792" cy="1577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4C0343-8E97-0E20-B184-564ECA63E715}"/>
              </a:ext>
            </a:extLst>
          </p:cNvPr>
          <p:cNvPicPr>
            <a:picLocks noChangeAspect="1"/>
          </p:cNvPicPr>
          <p:nvPr/>
        </p:nvPicPr>
        <p:blipFill>
          <a:blip r:embed="rId3"/>
          <a:stretch>
            <a:fillRect/>
          </a:stretch>
        </p:blipFill>
        <p:spPr>
          <a:xfrm>
            <a:off x="6388724" y="1035890"/>
            <a:ext cx="2106038" cy="1577496"/>
          </a:xfrm>
          <a:prstGeom prst="rect">
            <a:avLst/>
          </a:prstGeom>
          <a:ln>
            <a:solidFill>
              <a:schemeClr val="tx1"/>
            </a:solidFill>
          </a:ln>
          <a:effectLst>
            <a:softEdge rad="0"/>
          </a:effectLst>
        </p:spPr>
      </p:pic>
      <p:pic>
        <p:nvPicPr>
          <p:cNvPr id="9" name="Picture 8">
            <a:extLst>
              <a:ext uri="{FF2B5EF4-FFF2-40B4-BE49-F238E27FC236}">
                <a16:creationId xmlns:a16="http://schemas.microsoft.com/office/drawing/2014/main" id="{8B27F153-6554-A2EE-0995-9F9CA8FF5C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7092" y="1035890"/>
            <a:ext cx="2365091" cy="1577497"/>
          </a:xfrm>
          <a:prstGeom prst="rect">
            <a:avLst/>
          </a:prstGeom>
          <a:ln>
            <a:solidFill>
              <a:schemeClr val="tx1"/>
            </a:solidFill>
          </a:ln>
        </p:spPr>
      </p:pic>
      <p:pic>
        <p:nvPicPr>
          <p:cNvPr id="13" name="Picture 12">
            <a:extLst>
              <a:ext uri="{FF2B5EF4-FFF2-40B4-BE49-F238E27FC236}">
                <a16:creationId xmlns:a16="http://schemas.microsoft.com/office/drawing/2014/main" id="{8BF0573E-1144-4970-32EE-805E0D47BA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9899" t="19810" b="15644"/>
          <a:stretch/>
        </p:blipFill>
        <p:spPr>
          <a:xfrm>
            <a:off x="3715414" y="3251196"/>
            <a:ext cx="2331677" cy="1113559"/>
          </a:xfrm>
          <a:prstGeom prst="rect">
            <a:avLst/>
          </a:prstGeom>
          <a:ln w="9525">
            <a:solidFill>
              <a:schemeClr val="tx1"/>
            </a:solidFill>
          </a:ln>
        </p:spPr>
      </p:pic>
      <p:sp>
        <p:nvSpPr>
          <p:cNvPr id="7" name="TextBox 4">
            <a:extLst>
              <a:ext uri="{FF2B5EF4-FFF2-40B4-BE49-F238E27FC236}">
                <a16:creationId xmlns:a16="http://schemas.microsoft.com/office/drawing/2014/main" id="{B1508153-B907-AAF8-6AD9-6C02097ADD66}"/>
              </a:ext>
            </a:extLst>
          </p:cNvPr>
          <p:cNvSpPr txBox="1">
            <a:spLocks noChangeArrowheads="1"/>
          </p:cNvSpPr>
          <p:nvPr/>
        </p:nvSpPr>
        <p:spPr bwMode="auto">
          <a:xfrm>
            <a:off x="1174884" y="2651734"/>
            <a:ext cx="17895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1350" dirty="0">
                <a:solidFill>
                  <a:srgbClr val="000000"/>
                </a:solidFill>
                <a:latin typeface="Arial" panose="020B0604020202020204" pitchFamily="34" charset="0"/>
                <a:cs typeface="Arial" panose="020B0604020202020204" pitchFamily="34" charset="0"/>
              </a:rPr>
              <a:t>Temporary Round-up</a:t>
            </a:r>
          </a:p>
        </p:txBody>
      </p:sp>
      <p:sp>
        <p:nvSpPr>
          <p:cNvPr id="10" name="TextBox 4">
            <a:extLst>
              <a:ext uri="{FF2B5EF4-FFF2-40B4-BE49-F238E27FC236}">
                <a16:creationId xmlns:a16="http://schemas.microsoft.com/office/drawing/2014/main" id="{2193BAC0-F1C6-20C6-5E27-94D2518F2FFD}"/>
              </a:ext>
            </a:extLst>
          </p:cNvPr>
          <p:cNvSpPr txBox="1">
            <a:spLocks noChangeArrowheads="1"/>
          </p:cNvSpPr>
          <p:nvPr/>
        </p:nvSpPr>
        <p:spPr bwMode="auto">
          <a:xfrm>
            <a:off x="6467856" y="2651734"/>
            <a:ext cx="19477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1350" dirty="0">
                <a:solidFill>
                  <a:srgbClr val="000000"/>
                </a:solidFill>
                <a:latin typeface="Arial" panose="020B0604020202020204" pitchFamily="34" charset="0"/>
                <a:cs typeface="Arial" panose="020B0604020202020204" pitchFamily="34" charset="0"/>
              </a:rPr>
              <a:t>Door-to-Door Collection</a:t>
            </a:r>
          </a:p>
        </p:txBody>
      </p:sp>
      <p:sp>
        <p:nvSpPr>
          <p:cNvPr id="12" name="TextBox 4">
            <a:extLst>
              <a:ext uri="{FF2B5EF4-FFF2-40B4-BE49-F238E27FC236}">
                <a16:creationId xmlns:a16="http://schemas.microsoft.com/office/drawing/2014/main" id="{74ECA46E-F66C-7E4F-503D-04402BDD5FF8}"/>
              </a:ext>
            </a:extLst>
          </p:cNvPr>
          <p:cNvSpPr txBox="1">
            <a:spLocks noChangeArrowheads="1"/>
          </p:cNvSpPr>
          <p:nvPr/>
        </p:nvSpPr>
        <p:spPr bwMode="auto">
          <a:xfrm>
            <a:off x="4079636" y="4340347"/>
            <a:ext cx="17895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1350" dirty="0">
                <a:solidFill>
                  <a:srgbClr val="000000"/>
                </a:solidFill>
                <a:latin typeface="Arial" panose="020B0604020202020204" pitchFamily="34" charset="0"/>
                <a:cs typeface="Arial" panose="020B0604020202020204" pitchFamily="34" charset="0"/>
              </a:rPr>
              <a:t>Mobile Collection</a:t>
            </a:r>
          </a:p>
        </p:txBody>
      </p:sp>
      <p:sp>
        <p:nvSpPr>
          <p:cNvPr id="15" name="TextBox 4">
            <a:extLst>
              <a:ext uri="{FF2B5EF4-FFF2-40B4-BE49-F238E27FC236}">
                <a16:creationId xmlns:a16="http://schemas.microsoft.com/office/drawing/2014/main" id="{02867485-85F0-F9E2-7C6B-BB73958D2B15}"/>
              </a:ext>
            </a:extLst>
          </p:cNvPr>
          <p:cNvSpPr txBox="1">
            <a:spLocks noChangeArrowheads="1"/>
          </p:cNvSpPr>
          <p:nvPr/>
        </p:nvSpPr>
        <p:spPr bwMode="auto">
          <a:xfrm>
            <a:off x="3935274" y="2651317"/>
            <a:ext cx="17895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1350" dirty="0">
                <a:solidFill>
                  <a:srgbClr val="000000"/>
                </a:solidFill>
                <a:latin typeface="Arial" panose="020B0604020202020204" pitchFamily="34" charset="0"/>
                <a:cs typeface="Arial" panose="020B0604020202020204" pitchFamily="34" charset="0"/>
              </a:rPr>
              <a:t>Permanent Center</a:t>
            </a:r>
          </a:p>
        </p:txBody>
      </p:sp>
    </p:spTree>
    <p:extLst>
      <p:ext uri="{BB962C8B-B14F-4D97-AF65-F5344CB8AC3E}">
        <p14:creationId xmlns:p14="http://schemas.microsoft.com/office/powerpoint/2010/main" val="277309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lstStyle/>
          <a:p>
            <a:r>
              <a:rPr lang="en-US" dirty="0"/>
              <a:t>Temporary Event Collection Facilities</a:t>
            </a:r>
          </a:p>
        </p:txBody>
      </p:sp>
      <p:graphicFrame>
        <p:nvGraphicFramePr>
          <p:cNvPr id="26" name="Table 25">
            <a:extLst>
              <a:ext uri="{FF2B5EF4-FFF2-40B4-BE49-F238E27FC236}">
                <a16:creationId xmlns:a16="http://schemas.microsoft.com/office/drawing/2014/main" id="{315756B4-1C0E-682C-6516-108B97A14AEC}"/>
              </a:ext>
            </a:extLst>
          </p:cNvPr>
          <p:cNvGraphicFramePr>
            <a:graphicFrameLocks noGrp="1"/>
          </p:cNvGraphicFramePr>
          <p:nvPr/>
        </p:nvGraphicFramePr>
        <p:xfrm>
          <a:off x="1053966" y="1552075"/>
          <a:ext cx="1917370" cy="2362006"/>
        </p:xfrm>
        <a:graphic>
          <a:graphicData uri="http://schemas.openxmlformats.org/drawingml/2006/table">
            <a:tbl>
              <a:tblPr firstRow="1" bandRow="1">
                <a:tableStyleId>{5C22544A-7EE6-4342-B048-85BDC9FD1C3A}</a:tableStyleId>
              </a:tblPr>
              <a:tblGrid>
                <a:gridCol w="1917370">
                  <a:extLst>
                    <a:ext uri="{9D8B030D-6E8A-4147-A177-3AD203B41FA5}">
                      <a16:colId xmlns:a16="http://schemas.microsoft.com/office/drawing/2014/main" val="20000"/>
                    </a:ext>
                  </a:extLst>
                </a:gridCol>
              </a:tblGrid>
              <a:tr h="477290">
                <a:tc>
                  <a:txBody>
                    <a:bodyPr/>
                    <a:lstStyle/>
                    <a:p>
                      <a:pPr algn="ctr"/>
                      <a:r>
                        <a:rPr lang="en-US" sz="1200" dirty="0"/>
                        <a:t>2022</a:t>
                      </a:r>
                    </a:p>
                    <a:p>
                      <a:pPr algn="ctr"/>
                      <a:r>
                        <a:rPr lang="en-US" sz="1200" baseline="0" dirty="0"/>
                        <a:t>TEMPORARY ROUND-UPS</a:t>
                      </a:r>
                      <a:endParaRPr lang="en-US" sz="1200" dirty="0"/>
                    </a:p>
                  </a:txBody>
                  <a:tcPr marL="68579" marR="68579" marT="34292" marB="34292">
                    <a:solidFill>
                      <a:srgbClr val="0083BF"/>
                    </a:solidFill>
                  </a:tcPr>
                </a:tc>
                <a:extLst>
                  <a:ext uri="{0D108BD9-81ED-4DB2-BD59-A6C34878D82A}">
                    <a16:rowId xmlns:a16="http://schemas.microsoft.com/office/drawing/2014/main" val="10000"/>
                  </a:ext>
                </a:extLst>
              </a:tr>
              <a:tr h="289229">
                <a:tc>
                  <a:txBody>
                    <a:bodyPr/>
                    <a:lstStyle/>
                    <a:p>
                      <a:pPr algn="ctr"/>
                      <a:r>
                        <a:rPr lang="en-US" sz="1200" b="1" dirty="0"/>
                        <a:t>57</a:t>
                      </a:r>
                      <a:r>
                        <a:rPr lang="en-US" sz="1200" dirty="0"/>
                        <a:t> Events</a:t>
                      </a:r>
                    </a:p>
                  </a:txBody>
                  <a:tcPr marL="68579" marR="68579" marT="34292" marB="34292"/>
                </a:tc>
                <a:extLst>
                  <a:ext uri="{0D108BD9-81ED-4DB2-BD59-A6C34878D82A}">
                    <a16:rowId xmlns:a16="http://schemas.microsoft.com/office/drawing/2014/main" val="10001"/>
                  </a:ext>
                </a:extLst>
              </a:tr>
              <a:tr h="477290">
                <a:tc>
                  <a:txBody>
                    <a:bodyPr/>
                    <a:lstStyle/>
                    <a:p>
                      <a:pPr algn="ctr"/>
                      <a:r>
                        <a:rPr lang="en-US" sz="1200" b="1" dirty="0"/>
                        <a:t>3.2 million pounds</a:t>
                      </a:r>
                      <a:r>
                        <a:rPr lang="en-US" sz="1200" b="1" baseline="0" dirty="0"/>
                        <a:t> </a:t>
                      </a:r>
                    </a:p>
                    <a:p>
                      <a:pPr algn="ctr"/>
                      <a:r>
                        <a:rPr lang="en-US" sz="1200" baseline="0" dirty="0"/>
                        <a:t>of HHW collected</a:t>
                      </a:r>
                      <a:endParaRPr lang="en-US" sz="1200" dirty="0"/>
                    </a:p>
                  </a:txBody>
                  <a:tcPr marL="68579" marR="68579" marT="34292" marB="34292"/>
                </a:tc>
                <a:extLst>
                  <a:ext uri="{0D108BD9-81ED-4DB2-BD59-A6C34878D82A}">
                    <a16:rowId xmlns:a16="http://schemas.microsoft.com/office/drawing/2014/main" val="10002"/>
                  </a:ext>
                </a:extLst>
              </a:tr>
              <a:tr h="477290">
                <a:tc>
                  <a:txBody>
                    <a:bodyPr/>
                    <a:lstStyle/>
                    <a:p>
                      <a:pPr algn="ctr"/>
                      <a:r>
                        <a:rPr lang="en-US" sz="1200" b="1" dirty="0"/>
                        <a:t>42,217 </a:t>
                      </a:r>
                    </a:p>
                    <a:p>
                      <a:pPr algn="ctr"/>
                      <a:r>
                        <a:rPr lang="en-US" sz="1200" dirty="0"/>
                        <a:t>households participated</a:t>
                      </a:r>
                    </a:p>
                  </a:txBody>
                  <a:tcPr marL="68579" marR="68579" marT="34292" marB="34292"/>
                </a:tc>
                <a:extLst>
                  <a:ext uri="{0D108BD9-81ED-4DB2-BD59-A6C34878D82A}">
                    <a16:rowId xmlns:a16="http://schemas.microsoft.com/office/drawing/2014/main" val="10003"/>
                  </a:ext>
                </a:extLst>
              </a:tr>
              <a:tr h="289229">
                <a:tc>
                  <a:txBody>
                    <a:bodyPr/>
                    <a:lstStyle/>
                    <a:p>
                      <a:pPr algn="ctr"/>
                      <a:r>
                        <a:rPr lang="en-US" sz="1200" b="1" dirty="0"/>
                        <a:t>$6.2 M</a:t>
                      </a:r>
                      <a:r>
                        <a:rPr lang="en-US" sz="1200" dirty="0"/>
                        <a:t>*</a:t>
                      </a:r>
                    </a:p>
                  </a:txBody>
                  <a:tcPr marL="68579" marR="68579" marT="34292" marB="34292">
                    <a:solidFill>
                      <a:srgbClr val="E7EDF4"/>
                    </a:solidFill>
                  </a:tcPr>
                </a:tc>
                <a:extLst>
                  <a:ext uri="{0D108BD9-81ED-4DB2-BD59-A6C34878D82A}">
                    <a16:rowId xmlns:a16="http://schemas.microsoft.com/office/drawing/2014/main" val="10004"/>
                  </a:ext>
                </a:extLst>
              </a:tr>
              <a:tr h="351678">
                <a:tc>
                  <a:txBody>
                    <a:bodyPr/>
                    <a:lstStyle/>
                    <a:p>
                      <a:pPr algn="ctr"/>
                      <a:r>
                        <a:rPr lang="en-US" sz="800" dirty="0"/>
                        <a:t>* Includes collection, disposal, LACSD</a:t>
                      </a:r>
                      <a:r>
                        <a:rPr lang="en-US" sz="800" baseline="0" dirty="0"/>
                        <a:t> and public relations costs</a:t>
                      </a:r>
                      <a:endParaRPr lang="en-US" sz="800" dirty="0"/>
                    </a:p>
                  </a:txBody>
                  <a:tcPr marL="68579" marR="68579" marT="34292" marB="34292">
                    <a:solidFill>
                      <a:srgbClr val="E7EDF4"/>
                    </a:solidFill>
                  </a:tcPr>
                </a:tc>
                <a:extLst>
                  <a:ext uri="{0D108BD9-81ED-4DB2-BD59-A6C34878D82A}">
                    <a16:rowId xmlns:a16="http://schemas.microsoft.com/office/drawing/2014/main" val="10006"/>
                  </a:ext>
                </a:extLst>
              </a:tr>
            </a:tbl>
          </a:graphicData>
        </a:graphic>
      </p:graphicFrame>
      <p:pic>
        <p:nvPicPr>
          <p:cNvPr id="6" name="Content Placeholder 5">
            <a:extLst>
              <a:ext uri="{FF2B5EF4-FFF2-40B4-BE49-F238E27FC236}">
                <a16:creationId xmlns:a16="http://schemas.microsoft.com/office/drawing/2014/main" id="{53BB968F-FAA7-02A2-70D6-6E037D20F3A1}"/>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3474720" y="961092"/>
            <a:ext cx="4865893" cy="3760007"/>
          </a:xfrm>
        </p:spPr>
      </p:pic>
    </p:spTree>
    <p:extLst>
      <p:ext uri="{BB962C8B-B14F-4D97-AF65-F5344CB8AC3E}">
        <p14:creationId xmlns:p14="http://schemas.microsoft.com/office/powerpoint/2010/main" val="68060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2856591"/>
            <a:ext cx="9144000" cy="30008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Infrastructure LA </a:t>
            </a:r>
          </a:p>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Sustainable Waste and Recycling Management</a:t>
            </a:r>
          </a:p>
        </p:txBody>
      </p:sp>
      <p:sp>
        <p:nvSpPr>
          <p:cNvPr id="2" name="TextBox 1"/>
          <p:cNvSpPr txBox="1"/>
          <p:nvPr/>
        </p:nvSpPr>
        <p:spPr>
          <a:xfrm>
            <a:off x="2689861" y="-228601"/>
            <a:ext cx="184731" cy="300082"/>
          </a:xfrm>
          <a:prstGeom prst="rect">
            <a:avLst/>
          </a:prstGeom>
          <a:noFill/>
        </p:spPr>
        <p:txBody>
          <a:bodyPr wrap="none" rtlCol="0">
            <a:spAutoFit/>
          </a:bodyPr>
          <a:lstStyle/>
          <a:p>
            <a:endParaRPr lang="en-US" sz="1350" dirty="0"/>
          </a:p>
        </p:txBody>
      </p:sp>
      <p:sp>
        <p:nvSpPr>
          <p:cNvPr id="3" name="TextBox 2">
            <a:extLst>
              <a:ext uri="{FF2B5EF4-FFF2-40B4-BE49-F238E27FC236}">
                <a16:creationId xmlns:a16="http://schemas.microsoft.com/office/drawing/2014/main" id="{BBF933D7-8CBE-277D-9DC6-7DE82FED2754}"/>
              </a:ext>
            </a:extLst>
          </p:cNvPr>
          <p:cNvSpPr txBox="1"/>
          <p:nvPr/>
        </p:nvSpPr>
        <p:spPr>
          <a:xfrm>
            <a:off x="1668535" y="3074645"/>
            <a:ext cx="5806930" cy="553998"/>
          </a:xfrm>
          <a:prstGeom prst="rect">
            <a:avLst/>
          </a:prstGeom>
          <a:noFill/>
        </p:spPr>
        <p:txBody>
          <a:bodyPr wrap="square" rtlCol="0">
            <a:spAutoFit/>
          </a:bodyPr>
          <a:lstStyle/>
          <a:p>
            <a:r>
              <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November Committee Meeting</a:t>
            </a:r>
          </a:p>
        </p:txBody>
      </p:sp>
    </p:spTree>
    <p:extLst>
      <p:ext uri="{BB962C8B-B14F-4D97-AF65-F5344CB8AC3E}">
        <p14:creationId xmlns:p14="http://schemas.microsoft.com/office/powerpoint/2010/main" val="159409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Picture Placeholder 2">
            <a:extLst>
              <a:ext uri="{FF2B5EF4-FFF2-40B4-BE49-F238E27FC236}">
                <a16:creationId xmlns:a16="http://schemas.microsoft.com/office/drawing/2014/main" id="{8829872A-CA4E-3FA0-1C78-AA290498148B}"/>
              </a:ext>
            </a:extLst>
          </p:cNvPr>
          <p:cNvGraphicFramePr>
            <a:graphicFrameLocks noGrp="1"/>
          </p:cNvGraphicFramePr>
          <p:nvPr>
            <p:ph type="pic" sz="quarter" idx="13"/>
          </p:nvPr>
        </p:nvGraphicFramePr>
        <p:xfrm>
          <a:off x="6641412" y="1921966"/>
          <a:ext cx="1917370" cy="2362006"/>
        </p:xfrm>
        <a:graphic>
          <a:graphicData uri="http://schemas.openxmlformats.org/drawingml/2006/table">
            <a:tbl>
              <a:tblPr firstRow="1" bandRow="1">
                <a:tableStyleId>{5C22544A-7EE6-4342-B048-85BDC9FD1C3A}</a:tableStyleId>
              </a:tblPr>
              <a:tblGrid>
                <a:gridCol w="1917370">
                  <a:extLst>
                    <a:ext uri="{9D8B030D-6E8A-4147-A177-3AD203B41FA5}">
                      <a16:colId xmlns:a16="http://schemas.microsoft.com/office/drawing/2014/main" val="20000"/>
                    </a:ext>
                  </a:extLst>
                </a:gridCol>
              </a:tblGrid>
              <a:tr h="477290">
                <a:tc>
                  <a:txBody>
                    <a:bodyPr/>
                    <a:lstStyle/>
                    <a:p>
                      <a:pPr algn="ctr"/>
                      <a:r>
                        <a:rPr lang="en-US" sz="1200" dirty="0"/>
                        <a:t>2022</a:t>
                      </a:r>
                    </a:p>
                    <a:p>
                      <a:pPr algn="ctr"/>
                      <a:r>
                        <a:rPr lang="en-US" sz="1200" baseline="0" dirty="0"/>
                        <a:t>EDCO PERMANENT CENTER</a:t>
                      </a:r>
                      <a:endParaRPr lang="en-US" sz="1200" dirty="0"/>
                    </a:p>
                  </a:txBody>
                  <a:tcPr marL="68579" marR="68579" marT="34292" marB="34292">
                    <a:solidFill>
                      <a:srgbClr val="0083BF"/>
                    </a:solidFill>
                  </a:tcPr>
                </a:tc>
                <a:extLst>
                  <a:ext uri="{0D108BD9-81ED-4DB2-BD59-A6C34878D82A}">
                    <a16:rowId xmlns:a16="http://schemas.microsoft.com/office/drawing/2014/main" val="10000"/>
                  </a:ext>
                </a:extLst>
              </a:tr>
              <a:tr h="289229">
                <a:tc>
                  <a:txBody>
                    <a:bodyPr/>
                    <a:lstStyle/>
                    <a:p>
                      <a:pPr algn="ctr"/>
                      <a:r>
                        <a:rPr lang="en-US" sz="1200" b="1" dirty="0"/>
                        <a:t>21</a:t>
                      </a:r>
                      <a:r>
                        <a:rPr lang="en-US" sz="1200" dirty="0"/>
                        <a:t> Events</a:t>
                      </a:r>
                    </a:p>
                  </a:txBody>
                  <a:tcPr marL="68579" marR="68579" marT="34292" marB="34292"/>
                </a:tc>
                <a:extLst>
                  <a:ext uri="{0D108BD9-81ED-4DB2-BD59-A6C34878D82A}">
                    <a16:rowId xmlns:a16="http://schemas.microsoft.com/office/drawing/2014/main" val="10001"/>
                  </a:ext>
                </a:extLst>
              </a:tr>
              <a:tr h="477290">
                <a:tc>
                  <a:txBody>
                    <a:bodyPr/>
                    <a:lstStyle/>
                    <a:p>
                      <a:pPr algn="ctr"/>
                      <a:r>
                        <a:rPr lang="en-US" sz="1200" b="1" dirty="0"/>
                        <a:t>1.1 million pounds</a:t>
                      </a:r>
                      <a:r>
                        <a:rPr lang="en-US" sz="1200" b="1" baseline="0" dirty="0"/>
                        <a:t> </a:t>
                      </a:r>
                    </a:p>
                    <a:p>
                      <a:pPr algn="ctr"/>
                      <a:r>
                        <a:rPr lang="en-US" sz="1200" baseline="0" dirty="0"/>
                        <a:t>of HHW collected</a:t>
                      </a:r>
                      <a:endParaRPr lang="en-US" sz="1200" dirty="0"/>
                    </a:p>
                  </a:txBody>
                  <a:tcPr marL="68579" marR="68579" marT="34292" marB="34292"/>
                </a:tc>
                <a:extLst>
                  <a:ext uri="{0D108BD9-81ED-4DB2-BD59-A6C34878D82A}">
                    <a16:rowId xmlns:a16="http://schemas.microsoft.com/office/drawing/2014/main" val="10002"/>
                  </a:ext>
                </a:extLst>
              </a:tr>
              <a:tr h="477290">
                <a:tc>
                  <a:txBody>
                    <a:bodyPr/>
                    <a:lstStyle/>
                    <a:p>
                      <a:pPr algn="ctr"/>
                      <a:r>
                        <a:rPr lang="en-US" sz="1200" b="1" dirty="0"/>
                        <a:t>13,560 </a:t>
                      </a:r>
                    </a:p>
                    <a:p>
                      <a:pPr algn="ctr"/>
                      <a:r>
                        <a:rPr lang="en-US" sz="1200" dirty="0"/>
                        <a:t>households participated</a:t>
                      </a:r>
                    </a:p>
                  </a:txBody>
                  <a:tcPr marL="68579" marR="68579" marT="34292" marB="34292"/>
                </a:tc>
                <a:extLst>
                  <a:ext uri="{0D108BD9-81ED-4DB2-BD59-A6C34878D82A}">
                    <a16:rowId xmlns:a16="http://schemas.microsoft.com/office/drawing/2014/main" val="10003"/>
                  </a:ext>
                </a:extLst>
              </a:tr>
              <a:tr h="289229">
                <a:tc>
                  <a:txBody>
                    <a:bodyPr/>
                    <a:lstStyle/>
                    <a:p>
                      <a:pPr algn="ctr"/>
                      <a:r>
                        <a:rPr lang="en-US" sz="1200" b="1" dirty="0"/>
                        <a:t>$800K</a:t>
                      </a:r>
                      <a:r>
                        <a:rPr lang="en-US" sz="1200" dirty="0"/>
                        <a:t>*</a:t>
                      </a:r>
                    </a:p>
                  </a:txBody>
                  <a:tcPr marL="68579" marR="68579" marT="34292" marB="34292">
                    <a:solidFill>
                      <a:srgbClr val="E7EDF4"/>
                    </a:solidFill>
                  </a:tcPr>
                </a:tc>
                <a:extLst>
                  <a:ext uri="{0D108BD9-81ED-4DB2-BD59-A6C34878D82A}">
                    <a16:rowId xmlns:a16="http://schemas.microsoft.com/office/drawing/2014/main" val="10004"/>
                  </a:ext>
                </a:extLst>
              </a:tr>
              <a:tr h="351678">
                <a:tc>
                  <a:txBody>
                    <a:bodyPr/>
                    <a:lstStyle/>
                    <a:p>
                      <a:pPr algn="ctr"/>
                      <a:r>
                        <a:rPr lang="en-US" sz="800" dirty="0"/>
                        <a:t>* Includes collection, disposal, and LACSD</a:t>
                      </a:r>
                      <a:r>
                        <a:rPr lang="en-US" sz="800" baseline="0" dirty="0"/>
                        <a:t> costs</a:t>
                      </a:r>
                      <a:endParaRPr lang="en-US" sz="800" dirty="0"/>
                    </a:p>
                  </a:txBody>
                  <a:tcPr marL="68579" marR="68579" marT="34292" marB="34292">
                    <a:solidFill>
                      <a:srgbClr val="E7EDF4"/>
                    </a:solidFill>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normAutofit/>
          </a:bodyPr>
          <a:lstStyle/>
          <a:p>
            <a:r>
              <a:rPr lang="en-US" dirty="0"/>
              <a:t>Permanent Centers</a:t>
            </a:r>
          </a:p>
        </p:txBody>
      </p:sp>
      <p:grpSp>
        <p:nvGrpSpPr>
          <p:cNvPr id="34" name="Group 33">
            <a:extLst>
              <a:ext uri="{FF2B5EF4-FFF2-40B4-BE49-F238E27FC236}">
                <a16:creationId xmlns:a16="http://schemas.microsoft.com/office/drawing/2014/main" id="{59FEB71E-A400-0772-45A7-B7650B21474C}"/>
              </a:ext>
            </a:extLst>
          </p:cNvPr>
          <p:cNvGrpSpPr/>
          <p:nvPr/>
        </p:nvGrpSpPr>
        <p:grpSpPr>
          <a:xfrm>
            <a:off x="948090" y="890179"/>
            <a:ext cx="4073548" cy="3894644"/>
            <a:chOff x="1785907" y="1276710"/>
            <a:chExt cx="5431397" cy="5192859"/>
          </a:xfrm>
        </p:grpSpPr>
        <p:grpSp>
          <p:nvGrpSpPr>
            <p:cNvPr id="33" name="Group 32">
              <a:extLst>
                <a:ext uri="{FF2B5EF4-FFF2-40B4-BE49-F238E27FC236}">
                  <a16:creationId xmlns:a16="http://schemas.microsoft.com/office/drawing/2014/main" id="{039DEB6A-BC13-F9EF-4CC4-C907F1350471}"/>
                </a:ext>
              </a:extLst>
            </p:cNvPr>
            <p:cNvGrpSpPr/>
            <p:nvPr/>
          </p:nvGrpSpPr>
          <p:grpSpPr>
            <a:xfrm>
              <a:off x="1785907" y="1276710"/>
              <a:ext cx="5431397" cy="5192859"/>
              <a:chOff x="1838421" y="1276710"/>
              <a:chExt cx="5431397" cy="5192859"/>
            </a:xfrm>
          </p:grpSpPr>
          <p:pic>
            <p:nvPicPr>
              <p:cNvPr id="5" name="Picture 4">
                <a:extLst>
                  <a:ext uri="{FF2B5EF4-FFF2-40B4-BE49-F238E27FC236}">
                    <a16:creationId xmlns:a16="http://schemas.microsoft.com/office/drawing/2014/main" id="{BEC5E153-556E-C245-D6C2-9C6A95845003}"/>
                  </a:ext>
                </a:extLst>
              </p:cNvPr>
              <p:cNvPicPr>
                <a:picLocks noChangeAspect="1"/>
              </p:cNvPicPr>
              <p:nvPr/>
            </p:nvPicPr>
            <p:blipFill>
              <a:blip r:embed="rId2" cstate="print">
                <a:extLst>
                  <a:ext uri="{28A0092B-C50C-407E-A947-70E740481C1C}">
                    <a14:useLocalDpi xmlns:a14="http://schemas.microsoft.com/office/drawing/2010/main"/>
                  </a:ext>
                </a:extLst>
              </a:blip>
              <a:srcRect l="3787" t="6245" r="3633" b="11650"/>
              <a:stretch>
                <a:fillRect/>
              </a:stretch>
            </p:blipFill>
            <p:spPr bwMode="auto">
              <a:xfrm>
                <a:off x="1838421" y="1276710"/>
                <a:ext cx="5431397" cy="5192859"/>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
                <a:extLst>
                  <a:ext uri="{FF2B5EF4-FFF2-40B4-BE49-F238E27FC236}">
                    <a16:creationId xmlns:a16="http://schemas.microsoft.com/office/drawing/2014/main" id="{05D58474-FC1B-8B2E-4387-7AA4495367B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49839" y="3445136"/>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a:extLst>
                  <a:ext uri="{FF2B5EF4-FFF2-40B4-BE49-F238E27FC236}">
                    <a16:creationId xmlns:a16="http://schemas.microsoft.com/office/drawing/2014/main" id="{C0EC524D-F8CA-4C2E-F08B-97F30BECA5F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03711" y="5918376"/>
                <a:ext cx="543151" cy="54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a:extLst>
                  <a:ext uri="{FF2B5EF4-FFF2-40B4-BE49-F238E27FC236}">
                    <a16:creationId xmlns:a16="http://schemas.microsoft.com/office/drawing/2014/main" id="{191BF9C0-6054-2059-505F-FC66F9744E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10237" y="3988337"/>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a16="http://schemas.microsoft.com/office/drawing/2014/main" id="{B9115180-CF2D-0F7C-216F-01ABC2EA825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0273" y="4788482"/>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a:extLst>
                  <a:ext uri="{FF2B5EF4-FFF2-40B4-BE49-F238E27FC236}">
                    <a16:creationId xmlns:a16="http://schemas.microsoft.com/office/drawing/2014/main" id="{CB74C930-B3F4-9EC9-A39A-C8EFEDF1DF7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1848" y="3485263"/>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a:extLst>
                  <a:ext uri="{FF2B5EF4-FFF2-40B4-BE49-F238E27FC236}">
                    <a16:creationId xmlns:a16="http://schemas.microsoft.com/office/drawing/2014/main" id="{B5A8335B-1968-1090-EA48-7E970C63394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03546" y="4227097"/>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CA8DBB79-EFD6-CD68-9250-581E26D2E7E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5286" y="4507789"/>
                <a:ext cx="563438" cy="5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1DC12CE4-CE5B-8864-5335-EF6D48B0F9E5}"/>
                  </a:ext>
                </a:extLst>
              </p:cNvPr>
              <p:cNvSpPr txBox="1"/>
              <p:nvPr/>
            </p:nvSpPr>
            <p:spPr bwMode="auto">
              <a:xfrm>
                <a:off x="2856808" y="2735635"/>
                <a:ext cx="2355273" cy="677108"/>
              </a:xfrm>
              <a:prstGeom prst="rect">
                <a:avLst/>
              </a:prstGeom>
              <a:solidFill>
                <a:schemeClr val="accent3">
                  <a:lumMod val="75000"/>
                </a:schemeClr>
              </a:solidFill>
              <a:ln w="25400">
                <a:solidFill>
                  <a:srgbClr val="FF0000"/>
                </a:solidFill>
              </a:ln>
            </p:spPr>
            <p:txBody>
              <a:bodyPr wrap="square">
                <a:spAutoFit/>
              </a:bodyPr>
              <a:lstStyle/>
              <a:p>
                <a:pPr defTabSz="685800">
                  <a:defRPr/>
                </a:pPr>
                <a:r>
                  <a:rPr lang="en-US" sz="1350" dirty="0">
                    <a:solidFill>
                      <a:srgbClr val="000000"/>
                    </a:solidFill>
                    <a:latin typeface="Calibri"/>
                  </a:rPr>
                  <a:t>City of LA SAFE Centers</a:t>
                </a:r>
              </a:p>
            </p:txBody>
          </p:sp>
          <p:sp>
            <p:nvSpPr>
              <p:cNvPr id="11" name="TextBox 10">
                <a:extLst>
                  <a:ext uri="{FF2B5EF4-FFF2-40B4-BE49-F238E27FC236}">
                    <a16:creationId xmlns:a16="http://schemas.microsoft.com/office/drawing/2014/main" id="{26ED27AC-AD05-B880-DB95-679B85FE5DC7}"/>
                  </a:ext>
                </a:extLst>
              </p:cNvPr>
              <p:cNvSpPr txBox="1"/>
              <p:nvPr/>
            </p:nvSpPr>
            <p:spPr bwMode="auto">
              <a:xfrm>
                <a:off x="3765496" y="1607438"/>
                <a:ext cx="857585" cy="400109"/>
              </a:xfrm>
              <a:prstGeom prst="rect">
                <a:avLst/>
              </a:prstGeom>
              <a:solidFill>
                <a:schemeClr val="accent3">
                  <a:lumMod val="75000"/>
                </a:schemeClr>
              </a:solidFill>
              <a:ln w="25400">
                <a:solidFill>
                  <a:srgbClr val="FF0000"/>
                </a:solidFill>
              </a:ln>
            </p:spPr>
            <p:txBody>
              <a:bodyPr wrap="none">
                <a:spAutoFit/>
              </a:bodyPr>
              <a:lstStyle/>
              <a:p>
                <a:pPr algn="ctr" defTabSz="685800">
                  <a:defRPr/>
                </a:pPr>
                <a:r>
                  <a:rPr lang="en-US" sz="1350" dirty="0">
                    <a:solidFill>
                      <a:srgbClr val="000000"/>
                    </a:solidFill>
                    <a:latin typeface="Calibri"/>
                  </a:rPr>
                  <a:t>AVECC</a:t>
                </a:r>
              </a:p>
            </p:txBody>
          </p:sp>
        </p:grpSp>
        <p:pic>
          <p:nvPicPr>
            <p:cNvPr id="10" name="Picture 20">
              <a:extLst>
                <a:ext uri="{FF2B5EF4-FFF2-40B4-BE49-F238E27FC236}">
                  <a16:creationId xmlns:a16="http://schemas.microsoft.com/office/drawing/2014/main" id="{51E4FE9B-1B3F-F298-5FC2-63CBFD25BCB7}"/>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63137" y="1755081"/>
              <a:ext cx="592858" cy="62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Straight Connector 7">
            <a:extLst>
              <a:ext uri="{FF2B5EF4-FFF2-40B4-BE49-F238E27FC236}">
                <a16:creationId xmlns:a16="http://schemas.microsoft.com/office/drawing/2014/main" id="{2DDDCBA0-A8B4-A3AA-5F0C-62529734C659}"/>
              </a:ext>
            </a:extLst>
          </p:cNvPr>
          <p:cNvCxnSpPr>
            <a:cxnSpLocks/>
          </p:cNvCxnSpPr>
          <p:nvPr/>
        </p:nvCxnSpPr>
        <p:spPr bwMode="auto">
          <a:xfrm flipH="1">
            <a:off x="3400724" y="2396225"/>
            <a:ext cx="1560993" cy="2040174"/>
          </a:xfrm>
          <a:prstGeom prst="line">
            <a:avLst/>
          </a:prstGeom>
          <a:ln w="254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3AD42AA-37D3-ACF5-53ED-1F47EB7F67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13861" y="981193"/>
            <a:ext cx="2514346" cy="1677239"/>
          </a:xfrm>
          <a:prstGeom prst="ellipse">
            <a:avLst/>
          </a:prstGeom>
          <a:noFill/>
          <a:ln w="25400">
            <a:no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20" name="TextBox 14">
            <a:extLst>
              <a:ext uri="{FF2B5EF4-FFF2-40B4-BE49-F238E27FC236}">
                <a16:creationId xmlns:a16="http://schemas.microsoft.com/office/drawing/2014/main" id="{3A51534D-C7FF-5FED-76EC-E7E9CCE01178}"/>
              </a:ext>
            </a:extLst>
          </p:cNvPr>
          <p:cNvSpPr txBox="1">
            <a:spLocks noChangeArrowheads="1"/>
          </p:cNvSpPr>
          <p:nvPr/>
        </p:nvSpPr>
        <p:spPr bwMode="auto">
          <a:xfrm>
            <a:off x="4374826" y="2047802"/>
            <a:ext cx="1741535"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a:r>
              <a:rPr lang="en-US" altLang="en-US" sz="1125" b="1" dirty="0">
                <a:solidFill>
                  <a:srgbClr val="FFFFFF"/>
                </a:solidFill>
              </a:rPr>
              <a:t>EDCO ENVIRONMENTAL</a:t>
            </a:r>
          </a:p>
          <a:p>
            <a:pPr algn="ctr" defTabSz="685800"/>
            <a:r>
              <a:rPr lang="en-US" altLang="en-US" sz="1125" b="1" dirty="0">
                <a:solidFill>
                  <a:srgbClr val="FFFFFF"/>
                </a:solidFill>
              </a:rPr>
              <a:t>COLLECTION CENTER</a:t>
            </a:r>
          </a:p>
          <a:p>
            <a:pPr algn="ctr" defTabSz="685800"/>
            <a:r>
              <a:rPr lang="en-US" altLang="en-US" sz="1200" b="1" dirty="0">
                <a:solidFill>
                  <a:srgbClr val="FFFFFF"/>
                </a:solidFill>
              </a:rPr>
              <a:t>Signal Hill</a:t>
            </a:r>
          </a:p>
        </p:txBody>
      </p:sp>
      <p:pic>
        <p:nvPicPr>
          <p:cNvPr id="3" name="Picture 20">
            <a:extLst>
              <a:ext uri="{FF2B5EF4-FFF2-40B4-BE49-F238E27FC236}">
                <a16:creationId xmlns:a16="http://schemas.microsoft.com/office/drawing/2014/main" id="{349D6D30-82FC-E236-88E0-FB8D75F7017F}"/>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49937" y="4135658"/>
            <a:ext cx="301574" cy="31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106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a:xfrm>
            <a:off x="95694" y="102395"/>
            <a:ext cx="8939322" cy="855138"/>
          </a:xfrm>
        </p:spPr>
        <p:txBody>
          <a:bodyPr vert="horz" lIns="68580" tIns="34290" rIns="68580" bIns="34290" rtlCol="0" anchor="ctr">
            <a:normAutofit/>
          </a:bodyPr>
          <a:lstStyle/>
          <a:p>
            <a:r>
              <a:rPr lang="en-US" kern="1200">
                <a:latin typeface="+mj-lt"/>
                <a:ea typeface="+mj-ea"/>
                <a:cs typeface="+mj-cs"/>
              </a:rPr>
              <a:t>EDCO Permanent Center in Signal Hill</a:t>
            </a:r>
          </a:p>
        </p:txBody>
      </p:sp>
      <p:sp>
        <p:nvSpPr>
          <p:cNvPr id="5" name="Rectangle 5">
            <a:extLst>
              <a:ext uri="{FF2B5EF4-FFF2-40B4-BE49-F238E27FC236}">
                <a16:creationId xmlns:a16="http://schemas.microsoft.com/office/drawing/2014/main" id="{2811096E-23AB-D083-2E4C-844DEF2CCA96}"/>
              </a:ext>
            </a:extLst>
          </p:cNvPr>
          <p:cNvSpPr>
            <a:spLocks noChangeArrowheads="1"/>
          </p:cNvSpPr>
          <p:nvPr/>
        </p:nvSpPr>
        <p:spPr bwMode="auto">
          <a:xfrm>
            <a:off x="263769" y="1095608"/>
            <a:ext cx="4188859" cy="35371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205740" tIns="34290" rIns="68580" bIns="34290" rtlCol="0">
            <a:noAutofit/>
          </a:bodyPr>
          <a:lstStyle>
            <a:lvl1pPr marL="342900" indent="-342900" eaLnBrk="0" hangingPunct="0">
              <a:spcBef>
                <a:spcPct val="20000"/>
              </a:spcBef>
              <a:buFont typeface="Wingdings" panose="05000000000000000000" pitchFamily="2" charset="2"/>
              <a:buChar char="l"/>
              <a:defRPr sz="3000">
                <a:solidFill>
                  <a:srgbClr val="17375E"/>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17375E"/>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Font typeface="Arial" panose="020B0604020202020204" pitchFamily="34" charset="0"/>
              <a:buChar char="•"/>
              <a:defRPr sz="2600">
                <a:solidFill>
                  <a:srgbClr val="17375E"/>
                </a:solidFill>
                <a:latin typeface="Arial" panose="020B0604020202020204" pitchFamily="34" charset="0"/>
                <a:ea typeface="ヒラギノ角ゴ Pro W3"/>
                <a:cs typeface="Arial" panose="020B0604020202020204" pitchFamily="34" charset="0"/>
              </a:defRPr>
            </a:lvl3pPr>
            <a:lvl4pPr marL="16002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4pPr>
            <a:lvl5pPr marL="20574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9pPr>
          </a:lstStyle>
          <a:p>
            <a:pPr marL="257175" indent="-171450" defTabSz="685800" eaLnBrk="1" hangingPunct="1">
              <a:lnSpc>
                <a:spcPct val="90000"/>
              </a:lnSpc>
              <a:spcAft>
                <a:spcPts val="1350"/>
              </a:spcAft>
              <a:buClr>
                <a:srgbClr val="000000"/>
              </a:buClr>
              <a:buSzPct val="120000"/>
              <a:buFont typeface="Arial" panose="020B0604020202020204" pitchFamily="34" charset="0"/>
              <a:buChar char="•"/>
            </a:pPr>
            <a:r>
              <a:rPr kumimoji="1" lang="en-US" altLang="en-US" sz="1800" dirty="0">
                <a:solidFill>
                  <a:srgbClr val="000000"/>
                </a:solidFill>
                <a:latin typeface="Calibri"/>
                <a:ea typeface="+mn-ea"/>
              </a:rPr>
              <a:t>Collaboration with County PW, City of LB, EDCO Recycling &amp; Transfer, the City of Signal Hill</a:t>
            </a:r>
          </a:p>
          <a:p>
            <a:pPr marL="257175" indent="-171450" defTabSz="685800" eaLnBrk="1" hangingPunct="1">
              <a:lnSpc>
                <a:spcPct val="90000"/>
              </a:lnSpc>
              <a:spcAft>
                <a:spcPts val="1350"/>
              </a:spcAft>
              <a:buClr>
                <a:srgbClr val="000000"/>
              </a:buClr>
              <a:buSzPct val="120000"/>
              <a:buFont typeface="Arial" panose="020B0604020202020204" pitchFamily="34" charset="0"/>
              <a:buChar char="•"/>
            </a:pPr>
            <a:r>
              <a:rPr kumimoji="1" lang="en-US" altLang="en-US" sz="1800" dirty="0">
                <a:solidFill>
                  <a:srgbClr val="000000"/>
                </a:solidFill>
                <a:latin typeface="Calibri"/>
                <a:ea typeface="+mn-ea"/>
              </a:rPr>
              <a:t>Opened in March 2013; operates 2nd and 4th Saturday each month</a:t>
            </a:r>
          </a:p>
          <a:p>
            <a:pPr marL="257175" indent="-171450" defTabSz="685800" eaLnBrk="1" hangingPunct="1">
              <a:lnSpc>
                <a:spcPct val="90000"/>
              </a:lnSpc>
              <a:spcAft>
                <a:spcPts val="1350"/>
              </a:spcAft>
              <a:buClr>
                <a:srgbClr val="000000"/>
              </a:buClr>
              <a:buSzPct val="120000"/>
              <a:buFont typeface="Arial" panose="020B0604020202020204" pitchFamily="34" charset="0"/>
              <a:buChar char="•"/>
            </a:pPr>
            <a:r>
              <a:rPr kumimoji="1" lang="en-US" altLang="en-US" sz="1800" dirty="0">
                <a:solidFill>
                  <a:srgbClr val="000000"/>
                </a:solidFill>
                <a:latin typeface="Calibri"/>
                <a:ea typeface="+mn-ea"/>
              </a:rPr>
              <a:t>Set-up like Temporary event</a:t>
            </a:r>
          </a:p>
          <a:p>
            <a:pPr marL="257175" indent="-171450" defTabSz="685800" eaLnBrk="1" hangingPunct="1">
              <a:lnSpc>
                <a:spcPct val="90000"/>
              </a:lnSpc>
              <a:spcAft>
                <a:spcPts val="1350"/>
              </a:spcAft>
              <a:buClr>
                <a:srgbClr val="000000"/>
              </a:buClr>
              <a:buSzPct val="120000"/>
              <a:buFont typeface="Arial" panose="020B0604020202020204" pitchFamily="34" charset="0"/>
              <a:buChar char="•"/>
            </a:pPr>
            <a:r>
              <a:rPr kumimoji="1" lang="en-US" altLang="en-US" sz="1800" dirty="0">
                <a:solidFill>
                  <a:srgbClr val="000000"/>
                </a:solidFill>
                <a:latin typeface="Calibri"/>
                <a:ea typeface="+mn-ea"/>
              </a:rPr>
              <a:t>Small footprint; 250 households anticipated</a:t>
            </a:r>
          </a:p>
          <a:p>
            <a:pPr marL="257175" indent="-171450" defTabSz="685800" eaLnBrk="1" hangingPunct="1">
              <a:lnSpc>
                <a:spcPct val="90000"/>
              </a:lnSpc>
              <a:spcAft>
                <a:spcPts val="1350"/>
              </a:spcAft>
              <a:buClr>
                <a:srgbClr val="000000"/>
              </a:buClr>
              <a:buSzPct val="120000"/>
              <a:buFont typeface="Arial" panose="020B0604020202020204" pitchFamily="34" charset="0"/>
              <a:buChar char="•"/>
            </a:pPr>
            <a:r>
              <a:rPr kumimoji="1" lang="en-US" altLang="en-US" sz="1800" dirty="0">
                <a:solidFill>
                  <a:srgbClr val="000000"/>
                </a:solidFill>
                <a:latin typeface="Calibri"/>
                <a:ea typeface="+mn-ea"/>
              </a:rPr>
              <a:t>600 households actual</a:t>
            </a:r>
          </a:p>
        </p:txBody>
      </p:sp>
      <p:pic>
        <p:nvPicPr>
          <p:cNvPr id="6" name="Picture 9" descr="An empty parking lot in front of a building&#10;&#10;Description generated with very high confidence">
            <a:extLst>
              <a:ext uri="{FF2B5EF4-FFF2-40B4-BE49-F238E27FC236}">
                <a16:creationId xmlns:a16="http://schemas.microsoft.com/office/drawing/2014/main" id="{E618BBC9-CF21-4EAB-1527-F7EC56D1643E}"/>
              </a:ext>
            </a:extLst>
          </p:cNvPr>
          <p:cNvPicPr>
            <a:picLocks noChangeAspect="1"/>
          </p:cNvPicPr>
          <p:nvPr/>
        </p:nvPicPr>
        <p:blipFill rotWithShape="1">
          <a:blip r:embed="rId2">
            <a:extLst>
              <a:ext uri="{28A0092B-C50C-407E-A947-70E740481C1C}">
                <a14:useLocalDpi xmlns:a14="http://schemas.microsoft.com/office/drawing/2010/main"/>
              </a:ext>
            </a:extLst>
          </a:blip>
          <a:srcRect t="6627" r="1" b="7210"/>
          <a:stretch/>
        </p:blipFill>
        <p:spPr bwMode="auto">
          <a:xfrm>
            <a:off x="4691270" y="1095608"/>
            <a:ext cx="4188859" cy="35371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94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70DCB37-422F-A3E2-ECD9-F2F190D61A07}"/>
              </a:ext>
            </a:extLst>
          </p:cNvPr>
          <p:cNvGraphicFramePr>
            <a:graphicFrameLocks noGrp="1"/>
          </p:cNvGraphicFramePr>
          <p:nvPr>
            <p:ph idx="1"/>
            <p:extLst>
              <p:ext uri="{D42A27DB-BD31-4B8C-83A1-F6EECF244321}">
                <p14:modId xmlns:p14="http://schemas.microsoft.com/office/powerpoint/2010/main" val="2150396332"/>
              </p:ext>
            </p:extLst>
          </p:nvPr>
        </p:nvGraphicFramePr>
        <p:xfrm>
          <a:off x="264319" y="1054417"/>
          <a:ext cx="8624888" cy="3163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2">
            <a:extLst>
              <a:ext uri="{FF2B5EF4-FFF2-40B4-BE49-F238E27FC236}">
                <a16:creationId xmlns:a16="http://schemas.microsoft.com/office/drawing/2014/main" id="{BB8F42BA-FCB9-C1BB-8906-2305ADB01C80}"/>
              </a:ext>
            </a:extLst>
          </p:cNvPr>
          <p:cNvSpPr>
            <a:spLocks noGrp="1"/>
          </p:cNvSpPr>
          <p:nvPr>
            <p:ph type="title"/>
          </p:nvPr>
        </p:nvSpPr>
        <p:spPr/>
        <p:txBody>
          <a:bodyPr/>
          <a:lstStyle/>
          <a:p>
            <a:r>
              <a:rPr lang="en-US" dirty="0"/>
              <a:t>Impossible without Teamwork</a:t>
            </a:r>
          </a:p>
        </p:txBody>
      </p:sp>
    </p:spTree>
    <p:extLst>
      <p:ext uri="{BB962C8B-B14F-4D97-AF65-F5344CB8AC3E}">
        <p14:creationId xmlns:p14="http://schemas.microsoft.com/office/powerpoint/2010/main" val="203731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lstStyle/>
          <a:p>
            <a:r>
              <a:rPr lang="en-US" dirty="0"/>
              <a:t>Steps to Operating an HHW Collection Event</a:t>
            </a:r>
          </a:p>
        </p:txBody>
      </p:sp>
      <p:graphicFrame>
        <p:nvGraphicFramePr>
          <p:cNvPr id="5" name="Content Placeholder 4">
            <a:extLst>
              <a:ext uri="{FF2B5EF4-FFF2-40B4-BE49-F238E27FC236}">
                <a16:creationId xmlns:a16="http://schemas.microsoft.com/office/drawing/2014/main" id="{94A44AF2-3A68-9DA4-1B55-B797FE8B9418}"/>
              </a:ext>
            </a:extLst>
          </p:cNvPr>
          <p:cNvGraphicFramePr>
            <a:graphicFrameLocks noGrp="1"/>
          </p:cNvGraphicFramePr>
          <p:nvPr>
            <p:ph sz="half" idx="1"/>
            <p:extLst>
              <p:ext uri="{D42A27DB-BD31-4B8C-83A1-F6EECF244321}">
                <p14:modId xmlns:p14="http://schemas.microsoft.com/office/powerpoint/2010/main" val="2671778656"/>
              </p:ext>
            </p:extLst>
          </p:nvPr>
        </p:nvGraphicFramePr>
        <p:xfrm>
          <a:off x="95695" y="1095374"/>
          <a:ext cx="8939322"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74E7A41D-C3F2-808E-A9A6-40FA19E52D63}"/>
              </a:ext>
            </a:extLst>
          </p:cNvPr>
          <p:cNvGrpSpPr/>
          <p:nvPr/>
        </p:nvGrpSpPr>
        <p:grpSpPr>
          <a:xfrm>
            <a:off x="874395" y="1467614"/>
            <a:ext cx="7565602" cy="461665"/>
            <a:chOff x="1154430" y="2128270"/>
            <a:chExt cx="10087469" cy="615553"/>
          </a:xfrm>
        </p:grpSpPr>
        <p:sp>
          <p:nvSpPr>
            <p:cNvPr id="6" name="TextBox 5">
              <a:extLst>
                <a:ext uri="{FF2B5EF4-FFF2-40B4-BE49-F238E27FC236}">
                  <a16:creationId xmlns:a16="http://schemas.microsoft.com/office/drawing/2014/main" id="{24A5990A-F37C-938E-BBD1-8281B55292DD}"/>
                </a:ext>
              </a:extLst>
            </p:cNvPr>
            <p:cNvSpPr txBox="1"/>
            <p:nvPr/>
          </p:nvSpPr>
          <p:spPr>
            <a:xfrm>
              <a:off x="1154430" y="2189826"/>
              <a:ext cx="1680460" cy="553997"/>
            </a:xfrm>
            <a:prstGeom prst="rect">
              <a:avLst/>
            </a:prstGeom>
            <a:noFill/>
          </p:spPr>
          <p:txBody>
            <a:bodyPr wrap="none" rtlCol="0">
              <a:spAutoFit/>
            </a:bodyPr>
            <a:lstStyle/>
            <a:p>
              <a:pPr defTabSz="685800"/>
              <a:r>
                <a:rPr lang="en-US" sz="2100" b="1" i="1" u="sng" dirty="0">
                  <a:solidFill>
                    <a:srgbClr val="000000"/>
                  </a:solidFill>
                  <a:latin typeface="Calibri"/>
                </a:rPr>
                <a:t>Pre-event</a:t>
              </a:r>
            </a:p>
          </p:txBody>
        </p:sp>
        <p:sp>
          <p:nvSpPr>
            <p:cNvPr id="7" name="TextBox 6">
              <a:extLst>
                <a:ext uri="{FF2B5EF4-FFF2-40B4-BE49-F238E27FC236}">
                  <a16:creationId xmlns:a16="http://schemas.microsoft.com/office/drawing/2014/main" id="{C15482A4-A338-486F-C94A-BA2D5ED77A21}"/>
                </a:ext>
              </a:extLst>
            </p:cNvPr>
            <p:cNvSpPr txBox="1"/>
            <p:nvPr/>
          </p:nvSpPr>
          <p:spPr>
            <a:xfrm>
              <a:off x="5593106" y="2128270"/>
              <a:ext cx="1069439" cy="553997"/>
            </a:xfrm>
            <a:prstGeom prst="rect">
              <a:avLst/>
            </a:prstGeom>
            <a:noFill/>
          </p:spPr>
          <p:txBody>
            <a:bodyPr wrap="none" rtlCol="0">
              <a:spAutoFit/>
            </a:bodyPr>
            <a:lstStyle/>
            <a:p>
              <a:pPr defTabSz="685800"/>
              <a:r>
                <a:rPr lang="en-US" sz="2100" b="1" i="1" u="sng" dirty="0">
                  <a:solidFill>
                    <a:srgbClr val="000000"/>
                  </a:solidFill>
                  <a:latin typeface="Calibri"/>
                </a:rPr>
                <a:t>Event</a:t>
              </a:r>
            </a:p>
          </p:txBody>
        </p:sp>
        <p:sp>
          <p:nvSpPr>
            <p:cNvPr id="8" name="TextBox 7">
              <a:extLst>
                <a:ext uri="{FF2B5EF4-FFF2-40B4-BE49-F238E27FC236}">
                  <a16:creationId xmlns:a16="http://schemas.microsoft.com/office/drawing/2014/main" id="{17AF7811-B0F9-036A-4248-6069348C0139}"/>
                </a:ext>
              </a:extLst>
            </p:cNvPr>
            <p:cNvSpPr txBox="1"/>
            <p:nvPr/>
          </p:nvSpPr>
          <p:spPr>
            <a:xfrm>
              <a:off x="9419691" y="2128270"/>
              <a:ext cx="1822208" cy="553997"/>
            </a:xfrm>
            <a:prstGeom prst="rect">
              <a:avLst/>
            </a:prstGeom>
            <a:noFill/>
          </p:spPr>
          <p:txBody>
            <a:bodyPr wrap="none" rtlCol="0">
              <a:spAutoFit/>
            </a:bodyPr>
            <a:lstStyle/>
            <a:p>
              <a:pPr defTabSz="685800"/>
              <a:r>
                <a:rPr lang="en-US" sz="2100" b="1" i="1" u="sng" dirty="0">
                  <a:solidFill>
                    <a:srgbClr val="000000"/>
                  </a:solidFill>
                  <a:latin typeface="Calibri"/>
                </a:rPr>
                <a:t>Post-event</a:t>
              </a:r>
            </a:p>
          </p:txBody>
        </p:sp>
      </p:grpSp>
    </p:spTree>
    <p:extLst>
      <p:ext uri="{BB962C8B-B14F-4D97-AF65-F5344CB8AC3E}">
        <p14:creationId xmlns:p14="http://schemas.microsoft.com/office/powerpoint/2010/main" val="3124292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A sign on the side of a road&#10;&#10;Description generated with very high confidence">
            <a:extLst>
              <a:ext uri="{FF2B5EF4-FFF2-40B4-BE49-F238E27FC236}">
                <a16:creationId xmlns:a16="http://schemas.microsoft.com/office/drawing/2014/main" id="{0B357178-2BE2-7F89-6997-6199A09EBBCE}"/>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rcRect/>
          <a:stretch>
            <a:fillRect/>
          </a:stretch>
        </p:blipFill>
        <p:spPr bwMode="auto">
          <a:xfrm>
            <a:off x="993220" y="962534"/>
            <a:ext cx="3104436" cy="18503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4" descr="A picture containing indoor, table&#10;&#10;Description generated with high confidence">
            <a:extLst>
              <a:ext uri="{FF2B5EF4-FFF2-40B4-BE49-F238E27FC236}">
                <a16:creationId xmlns:a16="http://schemas.microsoft.com/office/drawing/2014/main" id="{C25EFF03-58F8-72B6-CD33-A303F6D8FCC4}"/>
              </a:ext>
            </a:extLst>
          </p:cNvPr>
          <p:cNvPicPr>
            <a:picLocks noGrp="1" noChangeAspect="1"/>
          </p:cNvPicPr>
          <p:nvPr>
            <p:ph type="pic" sz="quarter" idx="4294967295"/>
          </p:nvPr>
        </p:nvPicPr>
        <p:blipFill>
          <a:blip r:embed="rId3">
            <a:extLst>
              <a:ext uri="{28A0092B-C50C-407E-A947-70E740481C1C}">
                <a14:useLocalDpi xmlns:a14="http://schemas.microsoft.com/office/drawing/2010/main"/>
              </a:ext>
            </a:extLst>
          </a:blip>
          <a:srcRect t="7774" b="7774"/>
          <a:stretch>
            <a:fillRect/>
          </a:stretch>
        </p:blipFill>
        <p:spPr>
          <a:xfrm>
            <a:off x="993220" y="2862240"/>
            <a:ext cx="3104436" cy="2178866"/>
          </a:xfrm>
        </p:spPr>
      </p:pic>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a:xfrm>
            <a:off x="95694" y="102395"/>
            <a:ext cx="8939322" cy="855138"/>
          </a:xfrm>
        </p:spPr>
        <p:txBody>
          <a:bodyPr anchor="ctr">
            <a:normAutofit/>
          </a:bodyPr>
          <a:lstStyle/>
          <a:p>
            <a:r>
              <a:rPr lang="en-US" dirty="0"/>
              <a:t>Pre-Event Activities</a:t>
            </a:r>
          </a:p>
        </p:txBody>
      </p:sp>
      <p:pic>
        <p:nvPicPr>
          <p:cNvPr id="11" name="Picture 10">
            <a:extLst>
              <a:ext uri="{FF2B5EF4-FFF2-40B4-BE49-F238E27FC236}">
                <a16:creationId xmlns:a16="http://schemas.microsoft.com/office/drawing/2014/main" id="{32894725-BE95-FD72-74BA-8B42FB45328B}"/>
              </a:ext>
            </a:extLst>
          </p:cNvPr>
          <p:cNvPicPr>
            <a:picLocks noChangeAspect="1"/>
          </p:cNvPicPr>
          <p:nvPr/>
        </p:nvPicPr>
        <p:blipFill>
          <a:blip r:embed="rId4"/>
          <a:stretch>
            <a:fillRect/>
          </a:stretch>
        </p:blipFill>
        <p:spPr>
          <a:xfrm>
            <a:off x="4251778" y="1288615"/>
            <a:ext cx="4475027" cy="2894175"/>
          </a:xfrm>
          <a:prstGeom prst="rect">
            <a:avLst/>
          </a:prstGeom>
          <a:ln>
            <a:solidFill>
              <a:schemeClr val="tx1"/>
            </a:solidFill>
          </a:ln>
        </p:spPr>
      </p:pic>
    </p:spTree>
    <p:extLst>
      <p:ext uri="{BB962C8B-B14F-4D97-AF65-F5344CB8AC3E}">
        <p14:creationId xmlns:p14="http://schemas.microsoft.com/office/powerpoint/2010/main" val="138367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poster with a clipboard and a person standing in front of it&#10;&#10;Description automatically generated">
            <a:extLst>
              <a:ext uri="{FF2B5EF4-FFF2-40B4-BE49-F238E27FC236}">
                <a16:creationId xmlns:a16="http://schemas.microsoft.com/office/drawing/2014/main" id="{5450D104-145C-AF93-FFEE-688B254CE3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11216" y="1282304"/>
            <a:ext cx="4875610" cy="3163491"/>
          </a:xfrm>
          <a:prstGeom prst="rect">
            <a:avLst/>
          </a:prstGeom>
        </p:spPr>
      </p:pic>
      <p:pic>
        <p:nvPicPr>
          <p:cNvPr id="3" name="Picture 2" descr="O:\HHW\Pasadena-17\20170714_125138.jpg">
            <a:extLst>
              <a:ext uri="{FF2B5EF4-FFF2-40B4-BE49-F238E27FC236}">
                <a16:creationId xmlns:a16="http://schemas.microsoft.com/office/drawing/2014/main" id="{BBFAA990-E489-6092-1558-904788C940A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182" y="1282304"/>
            <a:ext cx="1794272" cy="1334691"/>
          </a:xfrm>
          <a:prstGeom prst="rect">
            <a:avLst/>
          </a:prstGeom>
          <a:extLst>
            <a:ext uri="{909E8E84-426E-40DD-AFC4-6F175D3DCCD1}">
              <a14:hiddenFill xmlns:a14="http://schemas.microsoft.com/office/drawing/2010/main">
                <a:solidFill>
                  <a:srgbClr val="FFFFFF"/>
                </a:solidFill>
              </a14:hiddenFill>
            </a:ext>
          </a:extLst>
        </p:spPr>
      </p:pic>
      <p:pic>
        <p:nvPicPr>
          <p:cNvPr id="6" name="Picture 3" descr="O:\HHW\ElMonte-16\IMG_20160319_103153.jpg">
            <a:extLst>
              <a:ext uri="{FF2B5EF4-FFF2-40B4-BE49-F238E27FC236}">
                <a16:creationId xmlns:a16="http://schemas.microsoft.com/office/drawing/2014/main" id="{E17DBD15-6BEE-9191-8B9E-E3A3B20C45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2891" y="1282304"/>
            <a:ext cx="1837135" cy="1334691"/>
          </a:xfrm>
          <a:prstGeom prst="rect">
            <a:avLst/>
          </a:prstGeom>
          <a:extLst>
            <a:ext uri="{909E8E84-426E-40DD-AFC4-6F175D3DCCD1}">
              <a14:hiddenFill xmlns:a14="http://schemas.microsoft.com/office/drawing/2010/main">
                <a:solidFill>
                  <a:srgbClr val="FFFFFF"/>
                </a:solidFill>
              </a14:hiddenFill>
            </a:ext>
          </a:extLst>
        </p:spPr>
      </p:pic>
      <p:pic>
        <p:nvPicPr>
          <p:cNvPr id="7" name="Picture 13" descr="A close up of a street&#10;&#10;Description generated with very high confidence">
            <a:extLst>
              <a:ext uri="{FF2B5EF4-FFF2-40B4-BE49-F238E27FC236}">
                <a16:creationId xmlns:a16="http://schemas.microsoft.com/office/drawing/2014/main" id="{686D7D46-8B0D-3FB3-26AF-00EA7C0A7152}"/>
              </a:ext>
            </a:extLst>
          </p:cNvPr>
          <p:cNvPicPr>
            <a:picLocks noGrp="1" noChangeAspect="1"/>
          </p:cNvPicPr>
          <p:nvPr>
            <p:ph type="pic" sz="quarter" idx="4294967295"/>
          </p:nvPr>
        </p:nvPicPr>
        <p:blipFill>
          <a:blip r:embed="rId5" cstate="print">
            <a:extLst>
              <a:ext uri="{28A0092B-C50C-407E-A947-70E740481C1C}">
                <a14:useLocalDpi xmlns:a14="http://schemas.microsoft.com/office/drawing/2010/main"/>
              </a:ext>
            </a:extLst>
          </a:blip>
          <a:srcRect t="30741" b="30741"/>
          <a:stretch/>
        </p:blipFill>
        <p:spPr bwMode="auto">
          <a:xfrm>
            <a:off x="327422" y="2675335"/>
            <a:ext cx="3690938" cy="177046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a:xfrm>
            <a:off x="95694" y="102395"/>
            <a:ext cx="8939322" cy="855138"/>
          </a:xfrm>
        </p:spPr>
        <p:txBody>
          <a:bodyPr anchor="ctr">
            <a:normAutofit/>
          </a:bodyPr>
          <a:lstStyle/>
          <a:p>
            <a:r>
              <a:rPr lang="en-US" dirty="0"/>
              <a:t>Site set-up includes various features.</a:t>
            </a:r>
          </a:p>
        </p:txBody>
      </p:sp>
    </p:spTree>
    <p:extLst>
      <p:ext uri="{BB962C8B-B14F-4D97-AF65-F5344CB8AC3E}">
        <p14:creationId xmlns:p14="http://schemas.microsoft.com/office/powerpoint/2010/main" val="2073586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alking in a parking lot with traffic cones&#10;&#10;Description automatically generated">
            <a:extLst>
              <a:ext uri="{FF2B5EF4-FFF2-40B4-BE49-F238E27FC236}">
                <a16:creationId xmlns:a16="http://schemas.microsoft.com/office/drawing/2014/main" id="{70CDEA0F-8E16-8879-519F-3976A8C1BBA7}"/>
              </a:ext>
            </a:extLst>
          </p:cNvPr>
          <p:cNvPicPr>
            <a:picLocks noGrp="1" noChangeAspect="1"/>
          </p:cNvPicPr>
          <p:nvPr>
            <p:ph sz="half" idx="1"/>
          </p:nvPr>
        </p:nvPicPr>
        <p:blipFill rotWithShape="1">
          <a:blip r:embed="rId2"/>
          <a:srcRect t="7885" r="1" b="7886"/>
          <a:stretch/>
        </p:blipFill>
        <p:spPr>
          <a:xfrm>
            <a:off x="521494" y="1096567"/>
            <a:ext cx="4196954" cy="3536156"/>
          </a:xfrm>
          <a:prstGeom prst="rect">
            <a:avLst/>
          </a:prstGeom>
        </p:spPr>
      </p:pic>
      <p:pic>
        <p:nvPicPr>
          <p:cNvPr id="5" name="Picture 3" descr="A picture containing building, indoor, floor&#10;&#10;Description generated with high confidence">
            <a:extLst>
              <a:ext uri="{FF2B5EF4-FFF2-40B4-BE49-F238E27FC236}">
                <a16:creationId xmlns:a16="http://schemas.microsoft.com/office/drawing/2014/main" id="{95F14A6E-5B25-2AD7-5D73-6A143B125A9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7230" y="1096566"/>
            <a:ext cx="1443752" cy="2309071"/>
          </a:xfrm>
          <a:prstGeom prst="rect">
            <a:avLst/>
          </a:prstGeom>
          <a:extLst>
            <a:ext uri="{909E8E84-426E-40DD-AFC4-6F175D3DCCD1}">
              <a14:hiddenFill xmlns:a14="http://schemas.microsoft.com/office/drawing/2010/main">
                <a:solidFill>
                  <a:srgbClr val="FFFFFF"/>
                </a:solidFill>
              </a14:hiddenFill>
            </a:ext>
          </a:extLst>
        </p:spPr>
      </p:pic>
      <p:pic>
        <p:nvPicPr>
          <p:cNvPr id="11" name="Picture 8" descr="A group of people standing in front of a building&#10;&#10;Description generated with very high confidence">
            <a:extLst>
              <a:ext uri="{FF2B5EF4-FFF2-40B4-BE49-F238E27FC236}">
                <a16:creationId xmlns:a16="http://schemas.microsoft.com/office/drawing/2014/main" id="{4B6FA974-CEC1-83E4-79E6-64D0C34BFC5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57381" y="2228107"/>
            <a:ext cx="1589485" cy="1177529"/>
          </a:xfrm>
          <a:prstGeom prst="rect">
            <a:avLst/>
          </a:prstGeom>
          <a:extLst>
            <a:ext uri="{909E8E84-426E-40DD-AFC4-6F175D3DCCD1}">
              <a14:hiddenFill xmlns:a14="http://schemas.microsoft.com/office/drawing/2010/main">
                <a:solidFill>
                  <a:srgbClr val="FFFFFF"/>
                </a:solidFill>
              </a14:hiddenFill>
            </a:ext>
          </a:extLst>
        </p:spPr>
      </p:pic>
      <p:pic>
        <p:nvPicPr>
          <p:cNvPr id="13" name="Picture 7" descr="A large red truck driving down a street&#10;&#10;Description generated with very high confidence">
            <a:extLst>
              <a:ext uri="{FF2B5EF4-FFF2-40B4-BE49-F238E27FC236}">
                <a16:creationId xmlns:a16="http://schemas.microsoft.com/office/drawing/2014/main" id="{4E340C64-999B-D2F6-2236-A2C5F930AE07}"/>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a:ext>
            </a:extLst>
          </a:blip>
          <a:srcRect l="5595" r="718" b="5359"/>
          <a:stretch/>
        </p:blipFill>
        <p:spPr bwMode="auto">
          <a:xfrm>
            <a:off x="5347276" y="3477377"/>
            <a:ext cx="1999179" cy="1189435"/>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A large pile of trash&#10;&#10;Description generated with high confidence">
            <a:extLst>
              <a:ext uri="{FF2B5EF4-FFF2-40B4-BE49-F238E27FC236}">
                <a16:creationId xmlns:a16="http://schemas.microsoft.com/office/drawing/2014/main" id="{12AA0F98-0438-3D7B-43CF-F8CBD075AFA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57381" y="1115055"/>
            <a:ext cx="1589485" cy="1058466"/>
          </a:xfrm>
          <a:prstGeom prst="rect">
            <a:avLst/>
          </a:prstGeom>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831F946-5036-E20B-1798-494406476515}"/>
              </a:ext>
            </a:extLst>
          </p:cNvPr>
          <p:cNvSpPr>
            <a:spLocks noGrp="1"/>
          </p:cNvSpPr>
          <p:nvPr>
            <p:ph type="title"/>
          </p:nvPr>
        </p:nvSpPr>
        <p:spPr>
          <a:xfrm>
            <a:off x="95694" y="102395"/>
            <a:ext cx="8939322" cy="855138"/>
          </a:xfrm>
        </p:spPr>
        <p:txBody>
          <a:bodyPr anchor="ctr">
            <a:normAutofit/>
          </a:bodyPr>
          <a:lstStyle/>
          <a:p>
            <a:r>
              <a:rPr lang="en-US" dirty="0"/>
              <a:t>Waste Collection and Shipping</a:t>
            </a:r>
          </a:p>
        </p:txBody>
      </p:sp>
      <p:pic>
        <p:nvPicPr>
          <p:cNvPr id="14" name="Picture 13">
            <a:extLst>
              <a:ext uri="{FF2B5EF4-FFF2-40B4-BE49-F238E27FC236}">
                <a16:creationId xmlns:a16="http://schemas.microsoft.com/office/drawing/2014/main" id="{A4C93CC5-F9D0-A1BA-40D1-9A967920F5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0912879">
            <a:off x="6941917" y="2704060"/>
            <a:ext cx="1077866" cy="1403150"/>
          </a:xfrm>
          <a:prstGeom prst="rect">
            <a:avLst/>
          </a:prstGeom>
        </p:spPr>
      </p:pic>
      <p:sp>
        <p:nvSpPr>
          <p:cNvPr id="2" name="Rectangle: Rounded Corners 1">
            <a:extLst>
              <a:ext uri="{FF2B5EF4-FFF2-40B4-BE49-F238E27FC236}">
                <a16:creationId xmlns:a16="http://schemas.microsoft.com/office/drawing/2014/main" id="{D097D436-3245-3019-DC14-9EE7C998EB3C}"/>
              </a:ext>
            </a:extLst>
          </p:cNvPr>
          <p:cNvSpPr/>
          <p:nvPr/>
        </p:nvSpPr>
        <p:spPr>
          <a:xfrm>
            <a:off x="4200525" y="3887071"/>
            <a:ext cx="336248" cy="159863"/>
          </a:xfrm>
          <a:prstGeom prst="roundRect">
            <a:avLst/>
          </a:prstGeom>
          <a:solidFill>
            <a:schemeClr val="bg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Tree>
    <p:extLst>
      <p:ext uri="{BB962C8B-B14F-4D97-AF65-F5344CB8AC3E}">
        <p14:creationId xmlns:p14="http://schemas.microsoft.com/office/powerpoint/2010/main" val="127323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1A30-6303-8586-CAE1-478F94E1AA20}"/>
              </a:ext>
            </a:extLst>
          </p:cNvPr>
          <p:cNvSpPr>
            <a:spLocks noGrp="1"/>
          </p:cNvSpPr>
          <p:nvPr>
            <p:ph type="title"/>
          </p:nvPr>
        </p:nvSpPr>
        <p:spPr/>
        <p:txBody>
          <a:bodyPr/>
          <a:lstStyle/>
          <a:p>
            <a:r>
              <a:rPr lang="en-US" dirty="0"/>
              <a:t>Post-event Reporting</a:t>
            </a:r>
          </a:p>
        </p:txBody>
      </p:sp>
      <p:sp>
        <p:nvSpPr>
          <p:cNvPr id="3" name="Content Placeholder 2">
            <a:extLst>
              <a:ext uri="{FF2B5EF4-FFF2-40B4-BE49-F238E27FC236}">
                <a16:creationId xmlns:a16="http://schemas.microsoft.com/office/drawing/2014/main" id="{04685104-4474-CA20-4963-EC82D4F55295}"/>
              </a:ext>
            </a:extLst>
          </p:cNvPr>
          <p:cNvSpPr>
            <a:spLocks noGrp="1"/>
          </p:cNvSpPr>
          <p:nvPr>
            <p:ph sz="half" idx="1"/>
          </p:nvPr>
        </p:nvSpPr>
        <p:spPr/>
        <p:txBody>
          <a:bodyPr>
            <a:normAutofit/>
          </a:bodyPr>
          <a:lstStyle/>
          <a:p>
            <a:r>
              <a:rPr lang="en-US" altLang="en-US" dirty="0"/>
              <a:t>Manifest Waste Summary</a:t>
            </a:r>
          </a:p>
          <a:p>
            <a:r>
              <a:rPr lang="en-US" altLang="en-US" dirty="0"/>
              <a:t>CUPA Follow-up </a:t>
            </a:r>
          </a:p>
          <a:p>
            <a:r>
              <a:rPr lang="en-US" altLang="en-US" dirty="0"/>
              <a:t>DTSC Manifest Submittal </a:t>
            </a:r>
          </a:p>
          <a:p>
            <a:r>
              <a:rPr lang="en-US" altLang="en-US" dirty="0"/>
              <a:t>Invoice Verification</a:t>
            </a:r>
          </a:p>
          <a:p>
            <a:r>
              <a:rPr lang="en-US" altLang="en-US" dirty="0"/>
              <a:t>Form 303 Check</a:t>
            </a:r>
          </a:p>
          <a:p>
            <a:endParaRPr lang="en-US" dirty="0"/>
          </a:p>
        </p:txBody>
      </p:sp>
      <p:pic>
        <p:nvPicPr>
          <p:cNvPr id="5" name="Picture 2" descr="A close up of text on a white background&#10;&#10;Description generated with high confidence">
            <a:extLst>
              <a:ext uri="{FF2B5EF4-FFF2-40B4-BE49-F238E27FC236}">
                <a16:creationId xmlns:a16="http://schemas.microsoft.com/office/drawing/2014/main" id="{FD6F2891-5E14-C907-B196-F56FDA632BCD}"/>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l="5576" r="5576"/>
          <a:stretch>
            <a:fillRect/>
          </a:stretch>
        </p:blipFill>
        <p:spPr bwMode="auto">
          <a:xfrm>
            <a:off x="4691063" y="1095376"/>
            <a:ext cx="4188619" cy="353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666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B11C44C-58B4-237D-C425-DCE1A8D971F8}"/>
              </a:ext>
            </a:extLst>
          </p:cNvPr>
          <p:cNvSpPr>
            <a:spLocks noGrp="1"/>
          </p:cNvSpPr>
          <p:nvPr>
            <p:ph type="body" idx="1"/>
          </p:nvPr>
        </p:nvSpPr>
        <p:spPr>
          <a:xfrm>
            <a:off x="264043" y="976706"/>
            <a:ext cx="4234414" cy="617934"/>
          </a:xfrm>
        </p:spPr>
        <p:txBody>
          <a:bodyPr>
            <a:normAutofit fontScale="55000" lnSpcReduction="20000"/>
          </a:bodyPr>
          <a:lstStyle/>
          <a:p>
            <a:pPr marL="342900" indent="-342900">
              <a:buFont typeface="Arial" panose="020B0604020202020204" pitchFamily="34" charset="0"/>
              <a:buChar char="•"/>
            </a:pPr>
            <a:r>
              <a:rPr lang="en-US" dirty="0"/>
              <a:t>39,000 households served at Temporary events</a:t>
            </a:r>
          </a:p>
          <a:p>
            <a:pPr marL="342900" indent="-342900">
              <a:buFont typeface="Arial" panose="020B0604020202020204" pitchFamily="34" charset="0"/>
              <a:buChar char="•"/>
            </a:pPr>
            <a:r>
              <a:rPr lang="en-US" dirty="0"/>
              <a:t>13,000 households served at the EDCO Permanent Center</a:t>
            </a:r>
          </a:p>
        </p:txBody>
      </p:sp>
      <p:sp>
        <p:nvSpPr>
          <p:cNvPr id="12" name="Text Placeholder 11">
            <a:extLst>
              <a:ext uri="{FF2B5EF4-FFF2-40B4-BE49-F238E27FC236}">
                <a16:creationId xmlns:a16="http://schemas.microsoft.com/office/drawing/2014/main" id="{763BF5E9-7E52-2019-BCB1-E31365145708}"/>
              </a:ext>
            </a:extLst>
          </p:cNvPr>
          <p:cNvSpPr>
            <a:spLocks noGrp="1"/>
          </p:cNvSpPr>
          <p:nvPr>
            <p:ph type="body" sz="quarter" idx="3"/>
          </p:nvPr>
        </p:nvSpPr>
        <p:spPr>
          <a:xfrm>
            <a:off x="4645270" y="976706"/>
            <a:ext cx="4234412" cy="617934"/>
          </a:xfrm>
        </p:spPr>
        <p:txBody>
          <a:bodyPr>
            <a:normAutofit fontScale="55000" lnSpcReduction="20000"/>
          </a:bodyPr>
          <a:lstStyle/>
          <a:p>
            <a:pPr marL="342900" indent="-342900">
              <a:buFont typeface="Arial" panose="020B0604020202020204" pitchFamily="34" charset="0"/>
              <a:buChar char="•"/>
            </a:pPr>
            <a:r>
              <a:rPr lang="en-US" dirty="0"/>
              <a:t>3.1 M pounds collected at Temporary events</a:t>
            </a:r>
          </a:p>
          <a:p>
            <a:pPr marL="342900" indent="-342900">
              <a:buFont typeface="Arial" panose="020B0604020202020204" pitchFamily="34" charset="0"/>
              <a:buChar char="•"/>
            </a:pPr>
            <a:r>
              <a:rPr lang="en-US" dirty="0"/>
              <a:t>1.1 M pounds collected at the EDCO Permanent Center</a:t>
            </a:r>
          </a:p>
        </p:txBody>
      </p:sp>
      <p:sp>
        <p:nvSpPr>
          <p:cNvPr id="9" name="Title 8">
            <a:extLst>
              <a:ext uri="{FF2B5EF4-FFF2-40B4-BE49-F238E27FC236}">
                <a16:creationId xmlns:a16="http://schemas.microsoft.com/office/drawing/2014/main" id="{72AAF57C-0024-F1E7-9D24-77D50C06E316}"/>
              </a:ext>
            </a:extLst>
          </p:cNvPr>
          <p:cNvSpPr>
            <a:spLocks noGrp="1"/>
          </p:cNvSpPr>
          <p:nvPr>
            <p:ph type="title"/>
          </p:nvPr>
        </p:nvSpPr>
        <p:spPr/>
        <p:txBody>
          <a:bodyPr/>
          <a:lstStyle/>
          <a:p>
            <a:r>
              <a:rPr lang="en-US" dirty="0"/>
              <a:t>Households Served and Quantities Collected</a:t>
            </a:r>
          </a:p>
        </p:txBody>
      </p:sp>
      <p:graphicFrame>
        <p:nvGraphicFramePr>
          <p:cNvPr id="7" name="Content Placeholder 6">
            <a:extLst>
              <a:ext uri="{FF2B5EF4-FFF2-40B4-BE49-F238E27FC236}">
                <a16:creationId xmlns:a16="http://schemas.microsoft.com/office/drawing/2014/main" id="{BF06EC89-E59C-1B78-146B-CE24985A6ACE}"/>
              </a:ext>
            </a:extLst>
          </p:cNvPr>
          <p:cNvGraphicFramePr>
            <a:graphicFrameLocks noGrp="1"/>
          </p:cNvGraphicFramePr>
          <p:nvPr>
            <p:ph sz="half" idx="2"/>
            <p:extLst>
              <p:ext uri="{D42A27DB-BD31-4B8C-83A1-F6EECF244321}">
                <p14:modId xmlns:p14="http://schemas.microsoft.com/office/powerpoint/2010/main" val="3030505147"/>
              </p:ext>
            </p:extLst>
          </p:nvPr>
        </p:nvGraphicFramePr>
        <p:xfrm>
          <a:off x="264318" y="1802606"/>
          <a:ext cx="4233863" cy="27634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FAD12F6-563D-622C-CE98-543D09E63877}"/>
              </a:ext>
            </a:extLst>
          </p:cNvPr>
          <p:cNvSpPr txBox="1"/>
          <p:nvPr/>
        </p:nvSpPr>
        <p:spPr>
          <a:xfrm>
            <a:off x="264043" y="4566047"/>
            <a:ext cx="1462323" cy="300082"/>
          </a:xfrm>
          <a:prstGeom prst="rect">
            <a:avLst/>
          </a:prstGeom>
          <a:noFill/>
        </p:spPr>
        <p:txBody>
          <a:bodyPr wrap="none" rtlCol="0">
            <a:spAutoFit/>
          </a:bodyPr>
          <a:lstStyle/>
          <a:p>
            <a:pPr defTabSz="685800"/>
            <a:r>
              <a:rPr lang="en-US" sz="1350" dirty="0">
                <a:solidFill>
                  <a:srgbClr val="000000"/>
                </a:solidFill>
                <a:latin typeface="Calibri"/>
              </a:rPr>
              <a:t>*Partial year data.</a:t>
            </a:r>
          </a:p>
        </p:txBody>
      </p:sp>
      <p:graphicFrame>
        <p:nvGraphicFramePr>
          <p:cNvPr id="20" name="Content Placeholder 19">
            <a:extLst>
              <a:ext uri="{FF2B5EF4-FFF2-40B4-BE49-F238E27FC236}">
                <a16:creationId xmlns:a16="http://schemas.microsoft.com/office/drawing/2014/main" id="{F0453943-7B2F-B706-BBE3-17B711FF895B}"/>
              </a:ext>
            </a:extLst>
          </p:cNvPr>
          <p:cNvGraphicFramePr>
            <a:graphicFrameLocks noGrp="1"/>
          </p:cNvGraphicFramePr>
          <p:nvPr>
            <p:ph sz="quarter" idx="4"/>
            <p:extLst>
              <p:ext uri="{D42A27DB-BD31-4B8C-83A1-F6EECF244321}">
                <p14:modId xmlns:p14="http://schemas.microsoft.com/office/powerpoint/2010/main" val="1981046474"/>
              </p:ext>
            </p:extLst>
          </p:nvPr>
        </p:nvGraphicFramePr>
        <p:xfrm>
          <a:off x="4645819" y="1802606"/>
          <a:ext cx="4233863" cy="2763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3521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B168726A-82ED-DCE9-6208-62C8CD7E8FA1}"/>
              </a:ext>
            </a:extLst>
          </p:cNvPr>
          <p:cNvSpPr>
            <a:spLocks noGrp="1"/>
          </p:cNvSpPr>
          <p:nvPr>
            <p:ph type="title"/>
          </p:nvPr>
        </p:nvSpPr>
        <p:spPr>
          <a:xfrm>
            <a:off x="95694" y="102395"/>
            <a:ext cx="8939322" cy="855138"/>
          </a:xfrm>
        </p:spPr>
        <p:txBody>
          <a:bodyPr/>
          <a:lstStyle/>
          <a:p>
            <a:r>
              <a:rPr lang="en-US" dirty="0"/>
              <a:t>Waste Disposition Estimates </a:t>
            </a:r>
          </a:p>
        </p:txBody>
      </p:sp>
      <p:graphicFrame>
        <p:nvGraphicFramePr>
          <p:cNvPr id="4" name="Content Placeholder 3">
            <a:extLst>
              <a:ext uri="{FF2B5EF4-FFF2-40B4-BE49-F238E27FC236}">
                <a16:creationId xmlns:a16="http://schemas.microsoft.com/office/drawing/2014/main" id="{DF0D094D-6C50-2F73-3CA5-9C7E67093C6B}"/>
              </a:ext>
            </a:extLst>
          </p:cNvPr>
          <p:cNvGraphicFramePr>
            <a:graphicFrameLocks noGrp="1"/>
          </p:cNvGraphicFramePr>
          <p:nvPr>
            <p:ph idx="1"/>
          </p:nvPr>
        </p:nvGraphicFramePr>
        <p:xfrm>
          <a:off x="876300" y="1394461"/>
          <a:ext cx="7400925" cy="3017523"/>
        </p:xfrm>
        <a:graphic>
          <a:graphicData uri="http://schemas.openxmlformats.org/drawingml/2006/table">
            <a:tbl>
              <a:tblPr/>
              <a:tblGrid>
                <a:gridCol w="3695700">
                  <a:extLst>
                    <a:ext uri="{9D8B030D-6E8A-4147-A177-3AD203B41FA5}">
                      <a16:colId xmlns:a16="http://schemas.microsoft.com/office/drawing/2014/main" val="3245781711"/>
                    </a:ext>
                  </a:extLst>
                </a:gridCol>
                <a:gridCol w="3705225">
                  <a:extLst>
                    <a:ext uri="{9D8B030D-6E8A-4147-A177-3AD203B41FA5}">
                      <a16:colId xmlns:a16="http://schemas.microsoft.com/office/drawing/2014/main" val="1904414085"/>
                    </a:ext>
                  </a:extLst>
                </a:gridCol>
              </a:tblGrid>
              <a:tr h="347099">
                <a:tc>
                  <a:txBody>
                    <a:bodyPr/>
                    <a:lstStyle/>
                    <a:p>
                      <a:pPr algn="ctr" rtl="0" fontAlgn="ctr"/>
                      <a:r>
                        <a:rPr lang="en-US" sz="1800" b="0" i="0" u="none" strike="noStrike">
                          <a:solidFill>
                            <a:srgbClr val="FFFFFF"/>
                          </a:solidFill>
                          <a:effectLst/>
                          <a:latin typeface="Calibri" panose="020F0502020204030204" pitchFamily="34" charset="0"/>
                        </a:rPr>
                        <a:t>Recycled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2F75B5"/>
                    </a:solidFill>
                  </a:tcPr>
                </a:tc>
                <a:tc>
                  <a:txBody>
                    <a:bodyPr/>
                    <a:lstStyle/>
                    <a:p>
                      <a:pPr algn="ctr" rtl="0" fontAlgn="ctr"/>
                      <a:r>
                        <a:rPr lang="en-US" sz="1800" b="0" i="0" u="none" strike="noStrike">
                          <a:solidFill>
                            <a:srgbClr val="FFFFFF"/>
                          </a:solidFill>
                          <a:effectLst/>
                          <a:latin typeface="Calibri" panose="020F0502020204030204" pitchFamily="34" charset="0"/>
                        </a:rPr>
                        <a:t>Incinerated, Treated, or Landfilled*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2F75B5"/>
                    </a:solidFill>
                  </a:tcPr>
                </a:tc>
                <a:extLst>
                  <a:ext uri="{0D108BD9-81ED-4DB2-BD59-A6C34878D82A}">
                    <a16:rowId xmlns:a16="http://schemas.microsoft.com/office/drawing/2014/main" val="1929115479"/>
                  </a:ext>
                </a:extLst>
              </a:tr>
              <a:tr h="352697">
                <a:tc>
                  <a:txBody>
                    <a:bodyPr/>
                    <a:lstStyle/>
                    <a:p>
                      <a:pPr algn="ctr" rtl="0" fontAlgn="ctr"/>
                      <a:r>
                        <a:rPr lang="en-US" sz="1800" b="0" i="0" u="none" strike="noStrike">
                          <a:solidFill>
                            <a:srgbClr val="FFFFFF"/>
                          </a:solidFill>
                          <a:effectLst/>
                          <a:latin typeface="Calibri" panose="020F0502020204030204" pitchFamily="34" charset="0"/>
                        </a:rPr>
                        <a:t>70%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F75B5"/>
                    </a:solidFill>
                  </a:tcPr>
                </a:tc>
                <a:tc>
                  <a:txBody>
                    <a:bodyPr/>
                    <a:lstStyle/>
                    <a:p>
                      <a:pPr algn="ctr" rtl="0" fontAlgn="ctr"/>
                      <a:r>
                        <a:rPr lang="en-US" sz="1800" b="0" i="0" u="none" strike="noStrike">
                          <a:solidFill>
                            <a:srgbClr val="FFFFFF"/>
                          </a:solidFill>
                          <a:effectLst/>
                          <a:latin typeface="Calibri" panose="020F0502020204030204" pitchFamily="34" charset="0"/>
                        </a:rPr>
                        <a:t>30%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F75B5"/>
                    </a:solidFill>
                  </a:tcPr>
                </a:tc>
                <a:extLst>
                  <a:ext uri="{0D108BD9-81ED-4DB2-BD59-A6C34878D82A}">
                    <a16:rowId xmlns:a16="http://schemas.microsoft.com/office/drawing/2014/main" val="188135786"/>
                  </a:ext>
                </a:extLst>
              </a:tr>
              <a:tr h="302312">
                <a:tc>
                  <a:txBody>
                    <a:bodyPr/>
                    <a:lstStyle/>
                    <a:p>
                      <a:pPr algn="l" rtl="0" fontAlgn="ctr"/>
                      <a:r>
                        <a:rPr lang="en-US" sz="1500" b="0" i="0" u="none" strike="noStrike" dirty="0">
                          <a:solidFill>
                            <a:srgbClr val="000000"/>
                          </a:solidFill>
                          <a:effectLst/>
                          <a:latin typeface="Calibri" panose="020F0502020204030204" pitchFamily="34" charset="0"/>
                        </a:rPr>
                        <a:t>  Paint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sz="1500" b="0" i="0" u="none" strike="noStrike" dirty="0">
                          <a:solidFill>
                            <a:srgbClr val="000000"/>
                          </a:solidFill>
                          <a:effectLst/>
                          <a:latin typeface="Calibri" panose="020F0502020204030204" pitchFamily="34" charset="0"/>
                        </a:rPr>
                        <a:t>  Solvents and thinners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602034548"/>
                  </a:ext>
                </a:extLst>
              </a:tr>
              <a:tr h="296714">
                <a:tc>
                  <a:txBody>
                    <a:bodyPr/>
                    <a:lstStyle/>
                    <a:p>
                      <a:pPr algn="l" rtl="0" fontAlgn="ctr"/>
                      <a:r>
                        <a:rPr lang="en-US" sz="1500" b="0" i="0" u="none" strike="noStrike" dirty="0">
                          <a:solidFill>
                            <a:srgbClr val="000000"/>
                          </a:solidFill>
                          <a:effectLst/>
                          <a:latin typeface="Calibri" panose="020F0502020204030204" pitchFamily="34" charset="0"/>
                        </a:rPr>
                        <a:t>  Batteries (lead acid, rechargeable)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sz="1500" b="0" i="0" u="none" strike="noStrike" dirty="0">
                          <a:solidFill>
                            <a:srgbClr val="000000"/>
                          </a:solidFill>
                          <a:effectLst/>
                          <a:latin typeface="Calibri" panose="020F0502020204030204" pitchFamily="34" charset="0"/>
                        </a:rPr>
                        <a:t>  Pesticides and poisons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251567507"/>
                  </a:ext>
                </a:extLst>
              </a:tr>
              <a:tr h="302312">
                <a:tc>
                  <a:txBody>
                    <a:bodyPr/>
                    <a:lstStyle/>
                    <a:p>
                      <a:pPr algn="l" rtl="0" fontAlgn="ctr"/>
                      <a:r>
                        <a:rPr lang="en-US" sz="1500" b="0" i="0" u="none" strike="noStrike" dirty="0">
                          <a:solidFill>
                            <a:srgbClr val="000000"/>
                          </a:solidFill>
                          <a:effectLst/>
                          <a:latin typeface="Calibri" panose="020F0502020204030204" pitchFamily="34" charset="0"/>
                        </a:rPr>
                        <a:t>  Mercury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sz="1500" b="0" i="0" u="none" strike="noStrike" dirty="0">
                          <a:solidFill>
                            <a:srgbClr val="000000"/>
                          </a:solidFill>
                          <a:effectLst/>
                          <a:latin typeface="Calibri" panose="020F0502020204030204" pitchFamily="34" charset="0"/>
                        </a:rPr>
                        <a:t>  Medicines and Sharps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678880141"/>
                  </a:ext>
                </a:extLst>
              </a:tr>
              <a:tr h="291116">
                <a:tc>
                  <a:txBody>
                    <a:bodyPr/>
                    <a:lstStyle/>
                    <a:p>
                      <a:pPr algn="l" rtl="0" fontAlgn="ctr"/>
                      <a:r>
                        <a:rPr lang="en-US" sz="1500" b="0" i="0" u="none" strike="noStrike" dirty="0">
                          <a:solidFill>
                            <a:srgbClr val="000000"/>
                          </a:solidFill>
                          <a:effectLst/>
                          <a:latin typeface="Calibri" panose="020F0502020204030204" pitchFamily="34" charset="0"/>
                        </a:rPr>
                        <a:t>  Used motor oil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a:txBody>
                    <a:bodyPr/>
                    <a:lstStyle/>
                    <a:p>
                      <a:pPr algn="l" rtl="0" fontAlgn="ctr"/>
                      <a:r>
                        <a:rPr lang="en-US" sz="1500" b="0" i="0" u="none" strike="noStrike" dirty="0">
                          <a:solidFill>
                            <a:srgbClr val="000000"/>
                          </a:solidFill>
                          <a:effectLst/>
                          <a:latin typeface="Calibri" panose="020F0502020204030204" pitchFamily="34" charset="0"/>
                        </a:rPr>
                        <a:t>  Aerosols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extLst>
                  <a:ext uri="{0D108BD9-81ED-4DB2-BD59-A6C34878D82A}">
                    <a16:rowId xmlns:a16="http://schemas.microsoft.com/office/drawing/2014/main" val="406894216"/>
                  </a:ext>
                </a:extLst>
              </a:tr>
              <a:tr h="296714">
                <a:tc>
                  <a:txBody>
                    <a:bodyPr/>
                    <a:lstStyle/>
                    <a:p>
                      <a:pPr algn="l" rtl="0" fontAlgn="ctr"/>
                      <a:r>
                        <a:rPr lang="en-US" sz="1500" b="0" i="0" u="none" strike="noStrike" dirty="0">
                          <a:solidFill>
                            <a:srgbClr val="000000"/>
                          </a:solidFill>
                          <a:effectLst/>
                          <a:latin typeface="Calibri" panose="020F0502020204030204" pitchFamily="34" charset="0"/>
                        </a:rPr>
                        <a:t>  Electronic waste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sz="1500" b="0" i="0" u="none" strike="noStrike" dirty="0">
                          <a:solidFill>
                            <a:srgbClr val="000000"/>
                          </a:solidFill>
                          <a:effectLst/>
                          <a:latin typeface="Calibri" panose="020F0502020204030204" pitchFamily="34" charset="0"/>
                        </a:rPr>
                        <a:t>  Batteries (alkaline)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543297539"/>
                  </a:ext>
                </a:extLst>
              </a:tr>
              <a:tr h="296714">
                <a:tc>
                  <a:txBody>
                    <a:bodyPr/>
                    <a:lstStyle/>
                    <a:p>
                      <a:pPr algn="l" rtl="0" fontAlgn="ctr"/>
                      <a:r>
                        <a:rPr lang="en-US" sz="1500" b="0" i="0" u="none" strike="noStrike" dirty="0">
                          <a:solidFill>
                            <a:srgbClr val="000000"/>
                          </a:solidFill>
                          <a:effectLst/>
                          <a:latin typeface="Calibri" panose="020F0502020204030204" pitchFamily="34" charset="0"/>
                        </a:rPr>
                        <a:t>  Fluorescent lamps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l" rtl="0" fontAlgn="ctr"/>
                      <a:r>
                        <a:rPr lang="en-US" sz="1500" b="0" i="0" u="none" strike="noStrike" dirty="0">
                          <a:solidFill>
                            <a:srgbClr val="000000"/>
                          </a:solidFill>
                          <a:effectLst/>
                          <a:latin typeface="Calibri" panose="020F0502020204030204" pitchFamily="34" charset="0"/>
                        </a:rPr>
                        <a:t>  Asbestos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168928288"/>
                  </a:ext>
                </a:extLst>
              </a:tr>
              <a:tr h="296714">
                <a:tc>
                  <a:txBody>
                    <a:bodyPr/>
                    <a:lstStyle/>
                    <a:p>
                      <a:pPr algn="l" rtl="0" fontAlgn="ctr"/>
                      <a:r>
                        <a:rPr lang="en-US" sz="1500" b="0" i="0" u="none" strike="noStrike" dirty="0">
                          <a:solidFill>
                            <a:srgbClr val="000000"/>
                          </a:solidFill>
                          <a:effectLst/>
                          <a:latin typeface="Calibri" panose="020F0502020204030204" pitchFamily="34" charset="0"/>
                        </a:rPr>
                        <a:t>  Antifreeze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l" rtl="0" fontAlgn="ctr"/>
                      <a:r>
                        <a:rPr lang="en-US" sz="1500" b="0" i="0" u="none" strike="noStrike">
                          <a:solidFill>
                            <a:srgbClr val="000000"/>
                          </a:solidFill>
                          <a:effectLst/>
                          <a:latin typeface="Calibri" panose="020F0502020204030204" pitchFamily="34" charset="0"/>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431892692"/>
                  </a:ext>
                </a:extLst>
              </a:tr>
              <a:tr h="235131">
                <a:tc gridSpan="2">
                  <a:txBody>
                    <a:bodyPr/>
                    <a:lstStyle/>
                    <a:p>
                      <a:pPr algn="l" fontAlgn="b"/>
                      <a:r>
                        <a:rPr lang="en-US" sz="1200" b="0" i="0" u="none" strike="noStrike" dirty="0">
                          <a:solidFill>
                            <a:srgbClr val="000000"/>
                          </a:solidFill>
                          <a:effectLst/>
                          <a:latin typeface="Calibri" panose="020F0502020204030204" pitchFamily="34" charset="0"/>
                        </a:rPr>
                        <a:t>*Landfilling represents an average 6% of all disposal methods.</a:t>
                      </a: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3017761667"/>
                  </a:ext>
                </a:extLst>
              </a:tr>
            </a:tbl>
          </a:graphicData>
        </a:graphic>
      </p:graphicFrame>
    </p:spTree>
    <p:extLst>
      <p:ext uri="{BB962C8B-B14F-4D97-AF65-F5344CB8AC3E}">
        <p14:creationId xmlns:p14="http://schemas.microsoft.com/office/powerpoint/2010/main" val="339731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88271"/>
            <a:ext cx="9144000" cy="334245"/>
          </a:xfrm>
        </p:spPr>
        <p:txBody>
          <a:bodyPr>
            <a:normAutofit fontScale="85000" lnSpcReduction="20000"/>
          </a:bodyPr>
          <a:lstStyle/>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1475508" y="363037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2104527" y="4284473"/>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4159"/>
          <a:stretch/>
        </p:blipFill>
        <p:spPr>
          <a:xfrm>
            <a:off x="2104527" y="1504824"/>
            <a:ext cx="1921389" cy="2133851"/>
          </a:xfrm>
          <a:prstGeom prst="rect">
            <a:avLst/>
          </a:prstGeom>
        </p:spPr>
      </p:pic>
      <p:cxnSp>
        <p:nvCxnSpPr>
          <p:cNvPr id="17" name="Straight Connector 16">
            <a:extLst>
              <a:ext uri="{FF2B5EF4-FFF2-40B4-BE49-F238E27FC236}">
                <a16:creationId xmlns:a16="http://schemas.microsoft.com/office/drawing/2014/main" id="{ABA0A944-E591-4707-8B42-8D3E0D46C96C}"/>
              </a:ext>
            </a:extLst>
          </p:cNvPr>
          <p:cNvCxnSpPr/>
          <p:nvPr/>
        </p:nvCxnSpPr>
        <p:spPr>
          <a:xfrm>
            <a:off x="5173570" y="4284473"/>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2" name="Picture 1" descr="A person smiling for the camera&#10;&#10;Description automatically generated with medium confidence">
            <a:extLst>
              <a:ext uri="{FF2B5EF4-FFF2-40B4-BE49-F238E27FC236}">
                <a16:creationId xmlns:a16="http://schemas.microsoft.com/office/drawing/2014/main" id="{CEC3ACA6-5D66-A3AA-98EF-D20CF96946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085" t="12170" r="6085"/>
          <a:stretch/>
        </p:blipFill>
        <p:spPr>
          <a:xfrm>
            <a:off x="5118086" y="1504824"/>
            <a:ext cx="1921389" cy="2136921"/>
          </a:xfrm>
          <a:prstGeom prst="rect">
            <a:avLst/>
          </a:prstGeom>
        </p:spPr>
      </p:pic>
      <p:sp>
        <p:nvSpPr>
          <p:cNvPr id="4" name="TextBox 3">
            <a:extLst>
              <a:ext uri="{FF2B5EF4-FFF2-40B4-BE49-F238E27FC236}">
                <a16:creationId xmlns:a16="http://schemas.microsoft.com/office/drawing/2014/main" id="{528DDE43-86AA-3068-9DCA-692A9C53CFAF}"/>
              </a:ext>
            </a:extLst>
          </p:cNvPr>
          <p:cNvSpPr txBox="1"/>
          <p:nvPr/>
        </p:nvSpPr>
        <p:spPr>
          <a:xfrm>
            <a:off x="4544893" y="363037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Will Chen</a:t>
            </a:r>
          </a:p>
          <a:p>
            <a:pPr marL="342900" lvl="1" indent="0" algn="ctr">
              <a:buNone/>
            </a:pPr>
            <a:r>
              <a:rPr lang="en-US" sz="1000" dirty="0">
                <a:latin typeface="Arial" panose="020B0604020202020204" pitchFamily="34" charset="0"/>
                <a:cs typeface="Arial" panose="020B0604020202020204" pitchFamily="34" charset="0"/>
              </a:rPr>
              <a:t>Manager, Energy Recovery</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WChen@lacsd.org</a:t>
            </a:r>
          </a:p>
        </p:txBody>
      </p:sp>
    </p:spTree>
    <p:extLst>
      <p:ext uri="{BB962C8B-B14F-4D97-AF65-F5344CB8AC3E}">
        <p14:creationId xmlns:p14="http://schemas.microsoft.com/office/powerpoint/2010/main" val="264075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66A1E48-896B-3DA4-1174-D6AF29F43E8E}"/>
              </a:ext>
            </a:extLst>
          </p:cNvPr>
          <p:cNvSpPr>
            <a:spLocks noGrp="1"/>
          </p:cNvSpPr>
          <p:nvPr>
            <p:ph type="body" idx="1"/>
          </p:nvPr>
        </p:nvSpPr>
        <p:spPr>
          <a:xfrm>
            <a:off x="2448148" y="966322"/>
            <a:ext cx="4234414" cy="617934"/>
          </a:xfrm>
        </p:spPr>
        <p:txBody>
          <a:bodyPr>
            <a:normAutofit fontScale="77500" lnSpcReduction="20000"/>
          </a:bodyPr>
          <a:lstStyle/>
          <a:p>
            <a:pPr marL="342900" indent="-342900">
              <a:buFont typeface="Arial" panose="020B0604020202020204" pitchFamily="34" charset="0"/>
              <a:buChar char="•"/>
            </a:pPr>
            <a:r>
              <a:rPr lang="en-US" dirty="0"/>
              <a:t>4.0 M for Temporary events</a:t>
            </a:r>
          </a:p>
          <a:p>
            <a:pPr marL="342900" indent="-342900">
              <a:buFont typeface="Arial" panose="020B0604020202020204" pitchFamily="34" charset="0"/>
              <a:buChar char="•"/>
            </a:pPr>
            <a:r>
              <a:rPr lang="en-US" dirty="0"/>
              <a:t>750,000 for the EDCO Permanent Center</a:t>
            </a:r>
          </a:p>
        </p:txBody>
      </p:sp>
      <p:sp>
        <p:nvSpPr>
          <p:cNvPr id="3" name="Content Placeholder 2">
            <a:extLst>
              <a:ext uri="{FF2B5EF4-FFF2-40B4-BE49-F238E27FC236}">
                <a16:creationId xmlns:a16="http://schemas.microsoft.com/office/drawing/2014/main" id="{66E3B84B-39B6-9A46-AE35-EDAA14EA87F1}"/>
              </a:ext>
            </a:extLst>
          </p:cNvPr>
          <p:cNvSpPr>
            <a:spLocks noGrp="1"/>
          </p:cNvSpPr>
          <p:nvPr>
            <p:ph sz="half" idx="2"/>
          </p:nvPr>
        </p:nvSpPr>
        <p:spPr/>
        <p:txBody>
          <a:bodyPr/>
          <a:lstStyle/>
          <a:p>
            <a:pPr marL="0" indent="0">
              <a:buNone/>
            </a:pPr>
            <a:r>
              <a:rPr lang="en-US" dirty="0"/>
              <a:t> </a:t>
            </a:r>
          </a:p>
          <a:p>
            <a:endParaRPr lang="en-US" dirty="0"/>
          </a:p>
        </p:txBody>
      </p:sp>
      <p:sp>
        <p:nvSpPr>
          <p:cNvPr id="2" name="Title 1">
            <a:extLst>
              <a:ext uri="{FF2B5EF4-FFF2-40B4-BE49-F238E27FC236}">
                <a16:creationId xmlns:a16="http://schemas.microsoft.com/office/drawing/2014/main" id="{9EE04FB7-9B6B-7749-B003-1BFC97C78ADF}"/>
              </a:ext>
            </a:extLst>
          </p:cNvPr>
          <p:cNvSpPr>
            <a:spLocks noGrp="1"/>
          </p:cNvSpPr>
          <p:nvPr>
            <p:ph type="title"/>
          </p:nvPr>
        </p:nvSpPr>
        <p:spPr/>
        <p:txBody>
          <a:bodyPr/>
          <a:lstStyle/>
          <a:p>
            <a:r>
              <a:rPr lang="en-US" dirty="0"/>
              <a:t>Annual Cost (millions)</a:t>
            </a:r>
          </a:p>
        </p:txBody>
      </p:sp>
      <p:graphicFrame>
        <p:nvGraphicFramePr>
          <p:cNvPr id="4" name="Chart 3">
            <a:extLst>
              <a:ext uri="{FF2B5EF4-FFF2-40B4-BE49-F238E27FC236}">
                <a16:creationId xmlns:a16="http://schemas.microsoft.com/office/drawing/2014/main" id="{B2540DE5-C1D9-D43B-C7A6-DEF5BABEF137}"/>
              </a:ext>
            </a:extLst>
          </p:cNvPr>
          <p:cNvGraphicFramePr>
            <a:graphicFrameLocks noGrp="1"/>
          </p:cNvGraphicFramePr>
          <p:nvPr/>
        </p:nvGraphicFramePr>
        <p:xfrm>
          <a:off x="1592580" y="1652529"/>
          <a:ext cx="5623560" cy="29801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CEC1B77-82A3-35B4-CB54-32121455F462}"/>
              </a:ext>
            </a:extLst>
          </p:cNvPr>
          <p:cNvSpPr txBox="1"/>
          <p:nvPr/>
        </p:nvSpPr>
        <p:spPr>
          <a:xfrm>
            <a:off x="1592581" y="4632297"/>
            <a:ext cx="1462323" cy="300082"/>
          </a:xfrm>
          <a:prstGeom prst="rect">
            <a:avLst/>
          </a:prstGeom>
          <a:noFill/>
        </p:spPr>
        <p:txBody>
          <a:bodyPr wrap="none" rtlCol="0">
            <a:spAutoFit/>
          </a:bodyPr>
          <a:lstStyle/>
          <a:p>
            <a:pPr defTabSz="685800"/>
            <a:r>
              <a:rPr lang="en-US" sz="1350" dirty="0">
                <a:solidFill>
                  <a:srgbClr val="000000"/>
                </a:solidFill>
                <a:latin typeface="Calibri"/>
              </a:rPr>
              <a:t>*Partial year data.</a:t>
            </a:r>
          </a:p>
        </p:txBody>
      </p:sp>
      <p:sp>
        <p:nvSpPr>
          <p:cNvPr id="7" name="Rectangle 6">
            <a:extLst>
              <a:ext uri="{FF2B5EF4-FFF2-40B4-BE49-F238E27FC236}">
                <a16:creationId xmlns:a16="http://schemas.microsoft.com/office/drawing/2014/main" id="{6B030D4D-51E4-18FF-617C-74F44EA0C4C9}"/>
              </a:ext>
            </a:extLst>
          </p:cNvPr>
          <p:cNvSpPr>
            <a:spLocks/>
          </p:cNvSpPr>
          <p:nvPr/>
        </p:nvSpPr>
        <p:spPr>
          <a:xfrm>
            <a:off x="5889169" y="2340712"/>
            <a:ext cx="698882" cy="975688"/>
          </a:xfrm>
          <a:prstGeom prst="rect">
            <a:avLst/>
          </a:pr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endParaRPr lang="en-US" sz="825">
              <a:solidFill>
                <a:srgbClr val="FFFFFF"/>
              </a:solidFill>
              <a:latin typeface="Calibri"/>
            </a:endParaRPr>
          </a:p>
        </p:txBody>
      </p:sp>
    </p:spTree>
    <p:extLst>
      <p:ext uri="{BB962C8B-B14F-4D97-AF65-F5344CB8AC3E}">
        <p14:creationId xmlns:p14="http://schemas.microsoft.com/office/powerpoint/2010/main" val="53712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A6726-D91E-B2C9-CAC9-3016498B9E05}"/>
              </a:ext>
            </a:extLst>
          </p:cNvPr>
          <p:cNvSpPr>
            <a:spLocks noGrp="1"/>
          </p:cNvSpPr>
          <p:nvPr>
            <p:ph type="title"/>
          </p:nvPr>
        </p:nvSpPr>
        <p:spPr>
          <a:xfrm>
            <a:off x="95694" y="102395"/>
            <a:ext cx="8939322" cy="855138"/>
          </a:xfrm>
        </p:spPr>
        <p:txBody>
          <a:bodyPr anchor="ctr">
            <a:normAutofit/>
          </a:bodyPr>
          <a:lstStyle/>
          <a:p>
            <a:r>
              <a:rPr lang="en-US" dirty="0"/>
              <a:t>Additional Thoughts…</a:t>
            </a:r>
          </a:p>
        </p:txBody>
      </p:sp>
      <p:sp>
        <p:nvSpPr>
          <p:cNvPr id="4" name="Rectangle 5">
            <a:extLst>
              <a:ext uri="{FF2B5EF4-FFF2-40B4-BE49-F238E27FC236}">
                <a16:creationId xmlns:a16="http://schemas.microsoft.com/office/drawing/2014/main" id="{ECFA4B6A-A187-6630-314B-A5AB1752F675}"/>
              </a:ext>
            </a:extLst>
          </p:cNvPr>
          <p:cNvSpPr>
            <a:spLocks noGrp="1" noChangeArrowheads="1"/>
          </p:cNvSpPr>
          <p:nvPr>
            <p:ph sz="half" idx="1"/>
          </p:nvPr>
        </p:nvSpPr>
        <p:spPr bwMode="auto">
          <a:xfrm>
            <a:off x="263769" y="957533"/>
            <a:ext cx="4188859" cy="383449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85000" lnSpcReduction="20000"/>
          </a:bodyPr>
          <a:lstStyle>
            <a:lvl1pPr marL="342900" indent="-342900" eaLnBrk="0" hangingPunct="0">
              <a:spcBef>
                <a:spcPct val="20000"/>
              </a:spcBef>
              <a:buFont typeface="Wingdings" panose="05000000000000000000" pitchFamily="2" charset="2"/>
              <a:buChar char="l"/>
              <a:defRPr sz="3000">
                <a:solidFill>
                  <a:srgbClr val="17375E"/>
                </a:solidFill>
                <a:latin typeface="Arial" panose="020B0604020202020204" pitchFamily="34" charset="0"/>
                <a:ea typeface="ヒラギノ角ゴ Pro W3"/>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rgbClr val="17375E"/>
                </a:solidFill>
                <a:latin typeface="Arial" panose="020B0604020202020204" pitchFamily="34" charset="0"/>
                <a:ea typeface="ヒラギノ角ゴ Pro W3"/>
                <a:cs typeface="Arial" panose="020B0604020202020204" pitchFamily="34" charset="0"/>
              </a:defRPr>
            </a:lvl2pPr>
            <a:lvl3pPr marL="1143000" indent="-228600" eaLnBrk="0" hangingPunct="0">
              <a:spcBef>
                <a:spcPct val="20000"/>
              </a:spcBef>
              <a:buFont typeface="Arial" panose="020B0604020202020204" pitchFamily="34" charset="0"/>
              <a:buChar char="•"/>
              <a:defRPr sz="2600">
                <a:solidFill>
                  <a:srgbClr val="17375E"/>
                </a:solidFill>
                <a:latin typeface="Arial" panose="020B0604020202020204" pitchFamily="34" charset="0"/>
                <a:ea typeface="ヒラギノ角ゴ Pro W3"/>
                <a:cs typeface="Arial" panose="020B0604020202020204" pitchFamily="34" charset="0"/>
              </a:defRPr>
            </a:lvl3pPr>
            <a:lvl4pPr marL="16002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4pPr>
            <a:lvl5pPr marL="2057400" indent="-228600" eaLnBrk="0" hangingPunct="0">
              <a:spcBef>
                <a:spcPct val="20000"/>
              </a:spcBef>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rgbClr val="17375E"/>
                </a:solidFill>
                <a:latin typeface="Arial" panose="020B0604020202020204" pitchFamily="34" charset="0"/>
                <a:ea typeface="ヒラギノ角ゴ Pro W3"/>
                <a:cs typeface="Arial" panose="020B0604020202020204" pitchFamily="34" charset="0"/>
              </a:defRPr>
            </a:lvl9pPr>
          </a:lstStyle>
          <a:p>
            <a:pPr marL="205740" indent="-411480" eaLnBrk="1" hangingPunct="1">
              <a:spcBef>
                <a:spcPct val="0"/>
              </a:spcBef>
              <a:spcAft>
                <a:spcPts val="1350"/>
              </a:spcAft>
              <a:buClr>
                <a:srgbClr val="000000"/>
              </a:buClr>
              <a:buSzPct val="120000"/>
              <a:buFont typeface="Wingdings" panose="05000000000000000000" pitchFamily="2" charset="2"/>
              <a:buChar char="Ø"/>
            </a:pPr>
            <a:r>
              <a:rPr kumimoji="1" lang="en-US" altLang="en-US" sz="1800" dirty="0">
                <a:solidFill>
                  <a:schemeClr val="tx1"/>
                </a:solidFill>
              </a:rPr>
              <a:t>Challenges</a:t>
            </a:r>
          </a:p>
          <a:p>
            <a:pPr marL="805815" lvl="2" indent="-411480" eaLnBrk="1" hangingPunct="1">
              <a:spcBef>
                <a:spcPct val="0"/>
              </a:spcBef>
              <a:spcAft>
                <a:spcPts val="1350"/>
              </a:spcAft>
              <a:buClr>
                <a:srgbClr val="000000"/>
              </a:buClr>
              <a:buSzPct val="120000"/>
              <a:buFont typeface="Wingdings" panose="05000000000000000000" pitchFamily="2" charset="2"/>
              <a:buChar char="§"/>
            </a:pPr>
            <a:r>
              <a:rPr kumimoji="1" lang="en-US" altLang="en-US" sz="1650" dirty="0">
                <a:solidFill>
                  <a:schemeClr val="tx1"/>
                </a:solidFill>
              </a:rPr>
              <a:t>Labor Costs</a:t>
            </a:r>
          </a:p>
          <a:p>
            <a:pPr marL="805815" lvl="2" indent="-411480" eaLnBrk="1" hangingPunct="1">
              <a:spcBef>
                <a:spcPct val="0"/>
              </a:spcBef>
              <a:spcAft>
                <a:spcPts val="1350"/>
              </a:spcAft>
              <a:buClr>
                <a:srgbClr val="000000"/>
              </a:buClr>
              <a:buSzPct val="120000"/>
              <a:buFont typeface="Wingdings" panose="05000000000000000000" pitchFamily="2" charset="2"/>
              <a:buChar char="§"/>
            </a:pPr>
            <a:r>
              <a:rPr kumimoji="1" lang="en-US" altLang="en-US" sz="1650" dirty="0">
                <a:solidFill>
                  <a:schemeClr val="tx1"/>
                </a:solidFill>
              </a:rPr>
              <a:t>Embedded Lithium-ion Batteries</a:t>
            </a:r>
          </a:p>
          <a:p>
            <a:pPr marL="805815" lvl="2" indent="-411480" eaLnBrk="1" hangingPunct="1">
              <a:spcBef>
                <a:spcPct val="0"/>
              </a:spcBef>
              <a:spcAft>
                <a:spcPts val="1350"/>
              </a:spcAft>
              <a:buClr>
                <a:srgbClr val="000000"/>
              </a:buClr>
              <a:buSzPct val="120000"/>
              <a:buFont typeface="Wingdings" panose="05000000000000000000" pitchFamily="2" charset="2"/>
              <a:buChar char="§"/>
            </a:pPr>
            <a:r>
              <a:rPr kumimoji="1" lang="en-US" altLang="en-US" sz="1650" dirty="0">
                <a:solidFill>
                  <a:schemeClr val="tx1"/>
                </a:solidFill>
              </a:rPr>
              <a:t>Commingled Wastes/MSW</a:t>
            </a:r>
          </a:p>
          <a:p>
            <a:pPr marL="805815" lvl="2" indent="-411480" eaLnBrk="1" hangingPunct="1">
              <a:spcBef>
                <a:spcPct val="0"/>
              </a:spcBef>
              <a:spcAft>
                <a:spcPts val="1350"/>
              </a:spcAft>
              <a:buClr>
                <a:srgbClr val="000000"/>
              </a:buClr>
              <a:buSzPct val="120000"/>
              <a:buFont typeface="Wingdings" panose="05000000000000000000" pitchFamily="2" charset="2"/>
              <a:buChar char="§"/>
            </a:pPr>
            <a:r>
              <a:rPr kumimoji="1" lang="en-US" altLang="en-US" sz="1650" dirty="0">
                <a:solidFill>
                  <a:schemeClr val="tx1"/>
                </a:solidFill>
              </a:rPr>
              <a:t>Overwhelming Participation</a:t>
            </a:r>
          </a:p>
          <a:p>
            <a:pPr marL="805815" lvl="2" indent="-411480" eaLnBrk="1" hangingPunct="1">
              <a:spcBef>
                <a:spcPct val="0"/>
              </a:spcBef>
              <a:spcAft>
                <a:spcPts val="1350"/>
              </a:spcAft>
              <a:buClr>
                <a:srgbClr val="000000"/>
              </a:buClr>
              <a:buSzPct val="120000"/>
              <a:buFont typeface="Wingdings" panose="05000000000000000000" pitchFamily="2" charset="2"/>
              <a:buChar char="§"/>
            </a:pPr>
            <a:r>
              <a:rPr kumimoji="1" lang="en-US" altLang="en-US" sz="1650" dirty="0">
                <a:solidFill>
                  <a:schemeClr val="tx1"/>
                </a:solidFill>
              </a:rPr>
              <a:t>Small Operating Area</a:t>
            </a:r>
          </a:p>
          <a:p>
            <a:pPr marL="205740" indent="-411480" eaLnBrk="1" hangingPunct="1">
              <a:spcBef>
                <a:spcPct val="0"/>
              </a:spcBef>
              <a:spcAft>
                <a:spcPts val="1350"/>
              </a:spcAft>
              <a:buClr>
                <a:srgbClr val="000000"/>
              </a:buClr>
              <a:buSzPct val="120000"/>
              <a:buFont typeface="Wingdings" panose="05000000000000000000" pitchFamily="2" charset="2"/>
              <a:buChar char="Ø"/>
            </a:pPr>
            <a:r>
              <a:rPr kumimoji="1" lang="en-US" altLang="en-US" sz="1800" dirty="0">
                <a:solidFill>
                  <a:schemeClr val="tx1"/>
                </a:solidFill>
              </a:rPr>
              <a:t>Considerations</a:t>
            </a:r>
          </a:p>
          <a:p>
            <a:pPr marL="805815" lvl="2" indent="-411480" eaLnBrk="1" hangingPunct="1">
              <a:spcBef>
                <a:spcPct val="0"/>
              </a:spcBef>
              <a:spcAft>
                <a:spcPts val="1350"/>
              </a:spcAft>
              <a:buClr>
                <a:srgbClr val="000000"/>
              </a:buClr>
              <a:buSzPct val="120000"/>
              <a:buFont typeface="Wingdings" panose="05000000000000000000" pitchFamily="2" charset="2"/>
              <a:buChar char="q"/>
            </a:pPr>
            <a:r>
              <a:rPr kumimoji="1" lang="en-US" altLang="en-US" sz="1650" dirty="0">
                <a:solidFill>
                  <a:schemeClr val="tx1"/>
                </a:solidFill>
              </a:rPr>
              <a:t>Education</a:t>
            </a:r>
          </a:p>
          <a:p>
            <a:pPr marL="805815" lvl="2" indent="-411480" eaLnBrk="1" hangingPunct="1">
              <a:spcBef>
                <a:spcPct val="0"/>
              </a:spcBef>
              <a:spcAft>
                <a:spcPts val="1350"/>
              </a:spcAft>
              <a:buClr>
                <a:srgbClr val="000000"/>
              </a:buClr>
              <a:buSzPct val="120000"/>
              <a:buFont typeface="Wingdings" panose="05000000000000000000" pitchFamily="2" charset="2"/>
              <a:buChar char="q"/>
            </a:pPr>
            <a:r>
              <a:rPr kumimoji="1" lang="en-US" altLang="en-US" sz="1650" dirty="0">
                <a:solidFill>
                  <a:schemeClr val="tx1"/>
                </a:solidFill>
              </a:rPr>
              <a:t>EPR</a:t>
            </a:r>
          </a:p>
          <a:p>
            <a:pPr marL="805815" lvl="2" indent="-411480" eaLnBrk="1" hangingPunct="1">
              <a:spcBef>
                <a:spcPct val="0"/>
              </a:spcBef>
              <a:spcAft>
                <a:spcPts val="1350"/>
              </a:spcAft>
              <a:buClr>
                <a:srgbClr val="000000"/>
              </a:buClr>
              <a:buSzPct val="120000"/>
              <a:buFont typeface="Wingdings" panose="05000000000000000000" pitchFamily="2" charset="2"/>
              <a:buChar char="q"/>
            </a:pPr>
            <a:r>
              <a:rPr kumimoji="1" lang="en-US" altLang="en-US" sz="1650" dirty="0">
                <a:solidFill>
                  <a:schemeClr val="tx1"/>
                </a:solidFill>
              </a:rPr>
              <a:t>Consumer Rebate Programs</a:t>
            </a:r>
          </a:p>
          <a:p>
            <a:pPr marL="805815" lvl="2" indent="-411480" eaLnBrk="1" hangingPunct="1">
              <a:spcBef>
                <a:spcPct val="0"/>
              </a:spcBef>
              <a:spcAft>
                <a:spcPts val="1350"/>
              </a:spcAft>
              <a:buClr>
                <a:srgbClr val="000000"/>
              </a:buClr>
              <a:buSzPct val="120000"/>
              <a:buFont typeface="Wingdings" panose="05000000000000000000" pitchFamily="2" charset="2"/>
              <a:buChar char="q"/>
            </a:pPr>
            <a:r>
              <a:rPr kumimoji="1" lang="en-US" altLang="en-US" sz="1650" dirty="0">
                <a:solidFill>
                  <a:schemeClr val="tx1"/>
                </a:solidFill>
              </a:rPr>
              <a:t>Additional Permanent Centers</a:t>
            </a:r>
          </a:p>
          <a:p>
            <a:pPr marL="805815" lvl="2" indent="-411480" eaLnBrk="1" hangingPunct="1">
              <a:spcBef>
                <a:spcPct val="0"/>
              </a:spcBef>
              <a:spcAft>
                <a:spcPts val="1350"/>
              </a:spcAft>
              <a:buClr>
                <a:srgbClr val="000000"/>
              </a:buClr>
              <a:buSzPct val="120000"/>
              <a:buFont typeface="Wingdings" panose="05000000000000000000" pitchFamily="2" charset="2"/>
              <a:buChar char="q"/>
            </a:pPr>
            <a:endParaRPr kumimoji="1" lang="en-US" altLang="en-US" sz="1650" dirty="0">
              <a:solidFill>
                <a:schemeClr val="tx1"/>
              </a:solidFill>
            </a:endParaRPr>
          </a:p>
          <a:p>
            <a:pPr eaLnBrk="1" hangingPunct="1">
              <a:spcBef>
                <a:spcPct val="0"/>
              </a:spcBef>
              <a:spcAft>
                <a:spcPts val="1350"/>
              </a:spcAft>
              <a:buClr>
                <a:srgbClr val="000000"/>
              </a:buClr>
              <a:buSzPct val="120000"/>
              <a:buFont typeface="Arial" panose="020B0604020202020204" pitchFamily="34" charset="0"/>
              <a:buChar char="•"/>
            </a:pPr>
            <a:endParaRPr kumimoji="1" lang="en-US" altLang="en-US" sz="1500" dirty="0">
              <a:solidFill>
                <a:schemeClr val="tx1"/>
              </a:solidFill>
            </a:endParaRPr>
          </a:p>
        </p:txBody>
      </p:sp>
      <p:pic>
        <p:nvPicPr>
          <p:cNvPr id="11" name="Content Placeholder 5">
            <a:extLst>
              <a:ext uri="{FF2B5EF4-FFF2-40B4-BE49-F238E27FC236}">
                <a16:creationId xmlns:a16="http://schemas.microsoft.com/office/drawing/2014/main" id="{C9863362-49DC-F685-FC4B-738A16007DD5}"/>
              </a:ext>
            </a:extLst>
          </p:cNvPr>
          <p:cNvPicPr>
            <a:picLocks noChangeAspect="1"/>
          </p:cNvPicPr>
          <p:nvPr/>
        </p:nvPicPr>
        <p:blipFill rotWithShape="1">
          <a:blip r:embed="rId2"/>
          <a:srcRect l="48811" r="5527"/>
          <a:stretch/>
        </p:blipFill>
        <p:spPr>
          <a:xfrm>
            <a:off x="5391238" y="957532"/>
            <a:ext cx="2982728" cy="3834494"/>
          </a:xfrm>
          <a:prstGeom prst="rect">
            <a:avLst/>
          </a:prstGeom>
        </p:spPr>
      </p:pic>
      <p:sp>
        <p:nvSpPr>
          <p:cNvPr id="12" name="Arrow: Right 11">
            <a:extLst>
              <a:ext uri="{FF2B5EF4-FFF2-40B4-BE49-F238E27FC236}">
                <a16:creationId xmlns:a16="http://schemas.microsoft.com/office/drawing/2014/main" id="{73064C0A-E3F0-7F75-6B1F-5F6F4E5F9509}"/>
              </a:ext>
            </a:extLst>
          </p:cNvPr>
          <p:cNvSpPr/>
          <p:nvPr/>
        </p:nvSpPr>
        <p:spPr>
          <a:xfrm>
            <a:off x="4452627" y="2760479"/>
            <a:ext cx="81923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a:endParaRPr>
          </a:p>
        </p:txBody>
      </p:sp>
    </p:spTree>
    <p:extLst>
      <p:ext uri="{BB962C8B-B14F-4D97-AF65-F5344CB8AC3E}">
        <p14:creationId xmlns:p14="http://schemas.microsoft.com/office/powerpoint/2010/main" val="1284416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046B06-84E4-F1E5-98BB-38EE93850A78}"/>
              </a:ext>
            </a:extLst>
          </p:cNvPr>
          <p:cNvSpPr>
            <a:spLocks noGrp="1"/>
          </p:cNvSpPr>
          <p:nvPr>
            <p:ph idx="1"/>
          </p:nvPr>
        </p:nvSpPr>
        <p:spPr/>
        <p:txBody>
          <a:bodyPr/>
          <a:lstStyle/>
          <a:p>
            <a:pPr marL="0" indent="0" algn="ctr">
              <a:buNone/>
              <a:defRPr/>
            </a:pPr>
            <a:r>
              <a:rPr lang="en-US" b="1" dirty="0"/>
              <a:t>Lisa Scales</a:t>
            </a:r>
          </a:p>
          <a:p>
            <a:pPr marL="0" indent="0" algn="ctr">
              <a:buNone/>
              <a:defRPr/>
            </a:pPr>
            <a:r>
              <a:rPr lang="en-US" dirty="0"/>
              <a:t>HHW Project Engineer</a:t>
            </a:r>
          </a:p>
          <a:p>
            <a:pPr marL="0" indent="0" algn="ctr">
              <a:buNone/>
              <a:defRPr/>
            </a:pPr>
            <a:r>
              <a:rPr lang="en-US" dirty="0">
                <a:hlinkClick r:id="rId2"/>
              </a:rPr>
              <a:t>lscales@lacsd.org</a:t>
            </a:r>
            <a:endParaRPr lang="en-US" dirty="0"/>
          </a:p>
          <a:p>
            <a:pPr marL="0" indent="0" algn="ctr">
              <a:buNone/>
              <a:defRPr/>
            </a:pPr>
            <a:r>
              <a:rPr lang="en-US" dirty="0"/>
              <a:t>562.908.4288 ext. 2489</a:t>
            </a:r>
          </a:p>
          <a:p>
            <a:endParaRPr lang="en-US" dirty="0"/>
          </a:p>
        </p:txBody>
      </p:sp>
      <p:sp>
        <p:nvSpPr>
          <p:cNvPr id="3" name="Title 2">
            <a:extLst>
              <a:ext uri="{FF2B5EF4-FFF2-40B4-BE49-F238E27FC236}">
                <a16:creationId xmlns:a16="http://schemas.microsoft.com/office/drawing/2014/main" id="{2E4CFE25-3DE6-6E21-6082-A6182102958A}"/>
              </a:ext>
            </a:extLst>
          </p:cNvPr>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55237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265734" y="1315119"/>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Household Hazardous and Electronic Waste</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20636" y="345745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Chris Sheppard</a:t>
            </a:r>
          </a:p>
          <a:p>
            <a:pPr marL="342900" lvl="1" indent="0" algn="ctr">
              <a:buNone/>
            </a:pPr>
            <a:r>
              <a:rPr lang="en-US" sz="1000" dirty="0">
                <a:latin typeface="Arial" panose="020B0604020202020204" pitchFamily="34" charset="0"/>
                <a:cs typeface="Arial" panose="020B0604020202020204" pitchFamily="34" charset="0"/>
              </a:rPr>
              <a:t>Principal Engineer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CSheppard@pw.lacounty.gov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4246025" y="3460485"/>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John Park</a:t>
            </a:r>
          </a:p>
          <a:p>
            <a:pPr marL="342900" lvl="1" algn="ctr"/>
            <a:r>
              <a:rPr lang="en-US" sz="1000" dirty="0">
                <a:latin typeface="Arial" panose="020B0604020202020204" pitchFamily="34" charset="0"/>
                <a:cs typeface="Arial" panose="020B0604020202020204" pitchFamily="34" charset="0"/>
              </a:rPr>
              <a:t>Senior Environmental Engineer</a:t>
            </a:r>
          </a:p>
          <a:p>
            <a:pPr marL="342900" lvl="1" indent="0" algn="ctr">
              <a:buNone/>
            </a:pPr>
            <a:r>
              <a:rPr lang="en-US" sz="1000" dirty="0">
                <a:latin typeface="Arial" panose="020B0604020202020204" pitchFamily="34" charset="0"/>
                <a:cs typeface="Arial" panose="020B0604020202020204" pitchFamily="34" charset="0"/>
              </a:rPr>
              <a:t>LA City Sanitation</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John.Park@lacity.org</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454020" y="4158359"/>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6203321" y="3460982"/>
            <a:ext cx="2756993" cy="1107996"/>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Yasi Lozano</a:t>
            </a:r>
          </a:p>
          <a:p>
            <a:pPr marL="342900" lvl="1" algn="ctr"/>
            <a:r>
              <a:rPr lang="en-US" sz="1000" dirty="0">
                <a:latin typeface="Arial" panose="020B0604020202020204" pitchFamily="34" charset="0"/>
                <a:cs typeface="Arial" panose="020B0604020202020204" pitchFamily="34" charset="0"/>
              </a:rPr>
              <a:t>Environmental Engineer</a:t>
            </a:r>
          </a:p>
          <a:p>
            <a:pPr marL="342900" lvl="1" algn="ctr"/>
            <a:r>
              <a:rPr lang="en-US" sz="1000" dirty="0">
                <a:latin typeface="Arial" panose="020B0604020202020204" pitchFamily="34" charset="0"/>
                <a:cs typeface="Arial" panose="020B0604020202020204" pitchFamily="34" charset="0"/>
              </a:rPr>
              <a:t>LA City Sanitation</a:t>
            </a:r>
          </a:p>
          <a:p>
            <a:pPr marL="342900" lvl="1" algn="ct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Yasi.Lozano@lacity.org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876817" y="4136048"/>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BA0A944-E591-4707-8B42-8D3E0D46C96C}"/>
              </a:ext>
            </a:extLst>
          </p:cNvPr>
          <p:cNvCxnSpPr/>
          <p:nvPr/>
        </p:nvCxnSpPr>
        <p:spPr>
          <a:xfrm>
            <a:off x="4690032"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4" name="Picture 3" descr="A person smiling for the camera&#10;&#10;Description automatically generated with low confidence">
            <a:extLst>
              <a:ext uri="{FF2B5EF4-FFF2-40B4-BE49-F238E27FC236}">
                <a16:creationId xmlns:a16="http://schemas.microsoft.com/office/drawing/2014/main" id="{83088369-F4AC-C756-04A1-289E2B6110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7"/>
          <a:stretch/>
        </p:blipFill>
        <p:spPr>
          <a:xfrm>
            <a:off x="7026341" y="1773506"/>
            <a:ext cx="1511371" cy="1665474"/>
          </a:xfrm>
          <a:prstGeom prst="rect">
            <a:avLst/>
          </a:prstGeom>
        </p:spPr>
      </p:pic>
      <p:sp>
        <p:nvSpPr>
          <p:cNvPr id="10" name="TextBox 9">
            <a:extLst>
              <a:ext uri="{FF2B5EF4-FFF2-40B4-BE49-F238E27FC236}">
                <a16:creationId xmlns:a16="http://schemas.microsoft.com/office/drawing/2014/main" id="{76BCEAFC-22F7-7D49-D574-65EC37944E0A}"/>
              </a:ext>
            </a:extLst>
          </p:cNvPr>
          <p:cNvSpPr txBox="1"/>
          <p:nvPr/>
        </p:nvSpPr>
        <p:spPr>
          <a:xfrm>
            <a:off x="2114916" y="3463012"/>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Lisa Scales</a:t>
            </a:r>
          </a:p>
          <a:p>
            <a:pPr marL="342900" lvl="1" algn="ctr"/>
            <a:r>
              <a:rPr lang="en-US" sz="1000" dirty="0">
                <a:latin typeface="Arial" panose="020B0604020202020204" pitchFamily="34" charset="0"/>
                <a:cs typeface="Arial" panose="020B0604020202020204" pitchFamily="34" charset="0"/>
              </a:rPr>
              <a:t>Project Engineer</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LScales@lacsd.org</a:t>
            </a:r>
          </a:p>
        </p:txBody>
      </p:sp>
      <p:cxnSp>
        <p:nvCxnSpPr>
          <p:cNvPr id="11" name="Straight Connector 10">
            <a:extLst>
              <a:ext uri="{FF2B5EF4-FFF2-40B4-BE49-F238E27FC236}">
                <a16:creationId xmlns:a16="http://schemas.microsoft.com/office/drawing/2014/main" id="{24198C9A-5A61-B078-4FBD-B662DBF61120}"/>
              </a:ext>
            </a:extLst>
          </p:cNvPr>
          <p:cNvCxnSpPr/>
          <p:nvPr/>
        </p:nvCxnSpPr>
        <p:spPr>
          <a:xfrm>
            <a:off x="2606077"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B21055AE-9A4C-A0A1-392C-C5EB5A9E9F3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516" r="4487"/>
          <a:stretch/>
        </p:blipFill>
        <p:spPr bwMode="auto">
          <a:xfrm>
            <a:off x="603545" y="1773506"/>
            <a:ext cx="1511371" cy="16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erson wearing glasses and a tie&#10;&#10;Description automatically generated with medium confidence">
            <a:extLst>
              <a:ext uri="{FF2B5EF4-FFF2-40B4-BE49-F238E27FC236}">
                <a16:creationId xmlns:a16="http://schemas.microsoft.com/office/drawing/2014/main" id="{093CD994-FE70-9C75-6851-FA7107EDC3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438" t="9421" r="3081" b="28743"/>
          <a:stretch/>
        </p:blipFill>
        <p:spPr>
          <a:xfrm>
            <a:off x="4890971" y="1781265"/>
            <a:ext cx="1511371" cy="1679220"/>
          </a:xfrm>
          <a:prstGeom prst="rect">
            <a:avLst/>
          </a:prstGeom>
        </p:spPr>
      </p:pic>
      <p:pic>
        <p:nvPicPr>
          <p:cNvPr id="6" name="Picture 5" descr="A picture containing person, clothing, smiling, posing&#10;&#10;Description automatically generated">
            <a:extLst>
              <a:ext uri="{FF2B5EF4-FFF2-40B4-BE49-F238E27FC236}">
                <a16:creationId xmlns:a16="http://schemas.microsoft.com/office/drawing/2014/main" id="{F2329322-B3CA-F9CB-63B2-C5E6674277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502" r="4502"/>
          <a:stretch/>
        </p:blipFill>
        <p:spPr>
          <a:xfrm>
            <a:off x="2747144" y="1790427"/>
            <a:ext cx="1511371" cy="1660896"/>
          </a:xfrm>
          <a:prstGeom prst="rect">
            <a:avLst/>
          </a:prstGeom>
        </p:spPr>
      </p:pic>
    </p:spTree>
    <p:extLst>
      <p:ext uri="{BB962C8B-B14F-4D97-AF65-F5344CB8AC3E}">
        <p14:creationId xmlns:p14="http://schemas.microsoft.com/office/powerpoint/2010/main" val="2342584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1"/>
          <p:cNvSpPr txBox="1">
            <a:spLocks noGrp="1"/>
          </p:cNvSpPr>
          <p:nvPr>
            <p:ph type="body" idx="1"/>
          </p:nvPr>
        </p:nvSpPr>
        <p:spPr>
          <a:xfrm>
            <a:off x="595103" y="2933459"/>
            <a:ext cx="4185789" cy="295214"/>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accent1"/>
              </a:buClr>
              <a:buSzPts val="1200"/>
              <a:buNone/>
            </a:pPr>
            <a:r>
              <a:rPr lang="en-US" sz="1400" dirty="0"/>
              <a:t>Solid Resources Citywide Recycling Division, Residential Special Materials Program</a:t>
            </a:r>
            <a:endParaRPr sz="1400" dirty="0"/>
          </a:p>
        </p:txBody>
      </p:sp>
      <p:sp>
        <p:nvSpPr>
          <p:cNvPr id="187" name="Google Shape;187;p1"/>
          <p:cNvSpPr txBox="1">
            <a:spLocks noGrp="1"/>
          </p:cNvSpPr>
          <p:nvPr>
            <p:ph type="body" idx="3"/>
          </p:nvPr>
        </p:nvSpPr>
        <p:spPr>
          <a:xfrm>
            <a:off x="595102" y="3797778"/>
            <a:ext cx="4185789" cy="498913"/>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accent1"/>
              </a:buClr>
              <a:buSzPts val="900"/>
              <a:buNone/>
            </a:pPr>
            <a:r>
              <a:rPr lang="en-US" sz="1100" dirty="0"/>
              <a:t>November 9, 2023</a:t>
            </a:r>
          </a:p>
          <a:p>
            <a:pPr marL="0" lvl="0" indent="0" algn="l" rtl="0">
              <a:lnSpc>
                <a:spcPct val="150000"/>
              </a:lnSpc>
              <a:spcBef>
                <a:spcPts val="0"/>
              </a:spcBef>
              <a:spcAft>
                <a:spcPts val="0"/>
              </a:spcAft>
              <a:buClr>
                <a:schemeClr val="accent1"/>
              </a:buClr>
              <a:buSzPts val="900"/>
              <a:buNone/>
            </a:pPr>
            <a:r>
              <a:rPr lang="en-US" sz="1100" dirty="0"/>
              <a:t>Presented by: John Park, Senior Environmental Engineer</a:t>
            </a:r>
          </a:p>
          <a:p>
            <a:pPr marL="0" lvl="0" indent="0" algn="l" rtl="0">
              <a:lnSpc>
                <a:spcPct val="150000"/>
              </a:lnSpc>
              <a:spcBef>
                <a:spcPts val="0"/>
              </a:spcBef>
              <a:spcAft>
                <a:spcPts val="0"/>
              </a:spcAft>
              <a:buClr>
                <a:schemeClr val="accent1"/>
              </a:buClr>
              <a:buSzPts val="900"/>
              <a:buNone/>
            </a:pPr>
            <a:r>
              <a:rPr lang="en-US" sz="1100" dirty="0"/>
              <a:t>	 Yasi Lozano, Environmental Engineer</a:t>
            </a:r>
            <a:endParaRPr sz="1100" dirty="0"/>
          </a:p>
        </p:txBody>
      </p:sp>
      <p:graphicFrame>
        <p:nvGraphicFramePr>
          <p:cNvPr id="188" name="Google Shape;188;p1"/>
          <p:cNvGraphicFramePr/>
          <p:nvPr/>
        </p:nvGraphicFramePr>
        <p:xfrm>
          <a:off x="595102" y="1295654"/>
          <a:ext cx="5044475" cy="1188720"/>
        </p:xfrm>
        <a:graphic>
          <a:graphicData uri="http://schemas.openxmlformats.org/drawingml/2006/table">
            <a:tbl>
              <a:tblPr>
                <a:noFill/>
              </a:tblPr>
              <a:tblGrid>
                <a:gridCol w="5044475">
                  <a:extLst>
                    <a:ext uri="{9D8B030D-6E8A-4147-A177-3AD203B41FA5}">
                      <a16:colId xmlns:a16="http://schemas.microsoft.com/office/drawing/2014/main" val="20000"/>
                    </a:ext>
                  </a:extLst>
                </a:gridCol>
              </a:tblGrid>
              <a:tr h="821150">
                <a:tc>
                  <a:txBody>
                    <a:bodyPr/>
                    <a:lstStyle/>
                    <a:p>
                      <a:pPr marL="0" marR="0" lvl="0" indent="0" algn="l" rtl="0">
                        <a:lnSpc>
                          <a:spcPct val="100000"/>
                        </a:lnSpc>
                        <a:spcBef>
                          <a:spcPts val="0"/>
                        </a:spcBef>
                        <a:spcAft>
                          <a:spcPts val="0"/>
                        </a:spcAft>
                        <a:buClr>
                          <a:schemeClr val="dk2"/>
                        </a:buClr>
                        <a:buSzPts val="2600"/>
                        <a:buFont typeface="Trebuchet MS"/>
                        <a:buNone/>
                      </a:pPr>
                      <a:r>
                        <a:rPr lang="en-US" sz="2600" b="1" u="none" strike="noStrike" cap="none" dirty="0">
                          <a:solidFill>
                            <a:schemeClr val="dk2"/>
                          </a:solidFill>
                        </a:rPr>
                        <a:t>City of Los Angeles, Department of Public Works</a:t>
                      </a:r>
                    </a:p>
                    <a:p>
                      <a:pPr marL="0" marR="0" lvl="0" indent="0" algn="l" rtl="0">
                        <a:lnSpc>
                          <a:spcPct val="100000"/>
                        </a:lnSpc>
                        <a:spcBef>
                          <a:spcPts val="0"/>
                        </a:spcBef>
                        <a:spcAft>
                          <a:spcPts val="0"/>
                        </a:spcAft>
                        <a:buClr>
                          <a:schemeClr val="dk2"/>
                        </a:buClr>
                        <a:buSzPts val="2600"/>
                        <a:buFont typeface="Trebuchet MS"/>
                        <a:buNone/>
                      </a:pPr>
                      <a:r>
                        <a:rPr lang="en-US" sz="2600" b="1" u="none" strike="noStrike" cap="none" dirty="0">
                          <a:solidFill>
                            <a:schemeClr val="dk2"/>
                          </a:solidFill>
                        </a:rPr>
                        <a:t>LA</a:t>
                      </a:r>
                      <a:r>
                        <a:rPr lang="en-US" sz="2600" b="1" u="none" strike="noStrike" cap="none" baseline="0" dirty="0">
                          <a:solidFill>
                            <a:schemeClr val="dk2"/>
                          </a:solidFill>
                        </a:rPr>
                        <a:t> Sanitation &amp; Environment</a:t>
                      </a:r>
                      <a:endParaRPr lang="en-US" sz="2600" b="1" u="none" strike="noStrike" cap="none" dirty="0">
                        <a:solidFill>
                          <a:schemeClr val="dk2"/>
                        </a:solidFill>
                      </a:endParaRPr>
                    </a:p>
                  </a:txBody>
                  <a:tcPr marL="182875" marR="91450" marT="0" marB="0">
                    <a:lnL w="5715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 name="Picture Placeholder 1"/>
          <p:cNvPicPr>
            <a:picLocks noGrp="1" noChangeAspect="1"/>
          </p:cNvPicPr>
          <p:nvPr>
            <p:ph type="pic" idx="2"/>
          </p:nvPr>
        </p:nvPicPr>
        <p:blipFill>
          <a:blip r:embed="rId3">
            <a:extLst>
              <a:ext uri="{28A0092B-C50C-407E-A947-70E740481C1C}">
                <a14:useLocalDpi xmlns:a14="http://schemas.microsoft.com/office/drawing/2010/main"/>
              </a:ext>
            </a:extLst>
          </a:blip>
          <a:srcRect l="19295" r="19295"/>
          <a:stretch>
            <a:fillRect/>
          </a:stretch>
        </p:blipFill>
        <p:spPr>
          <a:xfrm>
            <a:off x="5718175" y="0"/>
            <a:ext cx="3425825" cy="5143500"/>
          </a:xfrm>
          <a:prstGeom prst="rect">
            <a:avLst/>
          </a:prstGeom>
          <a:noFill/>
          <a:ln>
            <a:noFill/>
          </a:ln>
        </p:spPr>
      </p:pic>
      <p:sp>
        <p:nvSpPr>
          <p:cNvPr id="210" name="Google Shape;210;p4"/>
          <p:cNvSpPr txBox="1">
            <a:spLocks noGrp="1"/>
          </p:cNvSpPr>
          <p:nvPr>
            <p:ph type="body" idx="1"/>
          </p:nvPr>
        </p:nvSpPr>
        <p:spPr>
          <a:xfrm>
            <a:off x="621322" y="2445025"/>
            <a:ext cx="4657260" cy="1901687"/>
          </a:xfrm>
          <a:prstGeom prst="rect">
            <a:avLst/>
          </a:prstGeom>
          <a:noFill/>
          <a:ln>
            <a:noFill/>
          </a:ln>
        </p:spPr>
        <p:txBody>
          <a:bodyPr spcFirstLastPara="1" wrap="square" lIns="0" tIns="0" rIns="0" bIns="0" anchor="t" anchorCtr="0">
            <a:noAutofit/>
          </a:bodyPr>
          <a:lstStyle/>
          <a:p>
            <a:pPr marL="285750" indent="-285750">
              <a:buFont typeface="Arial" panose="020B0604020202020204" pitchFamily="34" charset="0"/>
              <a:buChar char="•"/>
            </a:pPr>
            <a:r>
              <a:rPr lang="en-US" dirty="0">
                <a:solidFill>
                  <a:schemeClr val="bg1"/>
                </a:solidFill>
              </a:rPr>
              <a:t>Used Oil Recycling and Mobile Collection Program</a:t>
            </a:r>
          </a:p>
          <a:p>
            <a:pPr marL="285750" indent="-285750">
              <a:buFont typeface="Arial" panose="020B0604020202020204" pitchFamily="34" charset="0"/>
              <a:buChar char="•"/>
            </a:pPr>
            <a:r>
              <a:rPr lang="en-US" dirty="0">
                <a:solidFill>
                  <a:schemeClr val="bg1"/>
                </a:solidFill>
              </a:rPr>
              <a:t>Electronic Waste Recycling Program</a:t>
            </a:r>
          </a:p>
          <a:p>
            <a:pPr marL="285750" indent="-285750">
              <a:buFont typeface="Arial" panose="020B0604020202020204" pitchFamily="34" charset="0"/>
              <a:buChar char="•"/>
            </a:pPr>
            <a:r>
              <a:rPr lang="en-US" dirty="0">
                <a:solidFill>
                  <a:schemeClr val="bg1"/>
                </a:solidFill>
              </a:rPr>
              <a:t>Remote Battery &amp; Sharps Collection</a:t>
            </a:r>
          </a:p>
          <a:p>
            <a:pPr marL="285750" indent="-285750">
              <a:buFont typeface="Arial" panose="020B0604020202020204" pitchFamily="34" charset="0"/>
              <a:buChar char="•"/>
            </a:pPr>
            <a:r>
              <a:rPr lang="en-US" dirty="0">
                <a:solidFill>
                  <a:schemeClr val="bg1"/>
                </a:solidFill>
              </a:rPr>
              <a:t>S.A.F.E. Centers</a:t>
            </a:r>
          </a:p>
          <a:p>
            <a:pPr marL="742950" lvl="1" indent="-285750">
              <a:buFont typeface="Arial" panose="020B0604020202020204" pitchFamily="34" charset="0"/>
              <a:buChar char="•"/>
            </a:pPr>
            <a:r>
              <a:rPr lang="en-US" sz="1200" dirty="0">
                <a:solidFill>
                  <a:schemeClr val="bg1"/>
                </a:solidFill>
                <a:latin typeface="Trebuchet MS" panose="020B0603020202020204" pitchFamily="34" charset="0"/>
              </a:rPr>
              <a:t>Permanent collection sites for residents to drop off their household hazardous waste (HHW) and electronic waste (e-waste) </a:t>
            </a:r>
            <a:endParaRPr lang="en-US" sz="1200" dirty="0">
              <a:solidFill>
                <a:schemeClr val="bg1"/>
              </a:solidFill>
            </a:endParaRPr>
          </a:p>
          <a:p>
            <a:pPr marL="742950" lvl="1" indent="-285750">
              <a:buFont typeface="Arial" panose="020B0604020202020204" pitchFamily="34" charset="0"/>
              <a:buChar char="•"/>
            </a:pPr>
            <a:endParaRPr lang="en-US" sz="1050" dirty="0">
              <a:solidFill>
                <a:schemeClr val="bg1"/>
              </a:solidFill>
            </a:endParaRPr>
          </a:p>
          <a:p>
            <a:pPr marL="742950" lvl="1" indent="-285750">
              <a:lnSpc>
                <a:spcPct val="150000"/>
              </a:lnSpc>
              <a:spcBef>
                <a:spcPts val="0"/>
              </a:spcBef>
              <a:buClr>
                <a:schemeClr val="lt1"/>
              </a:buClr>
              <a:buSzPts val="1400"/>
              <a:buFont typeface="Arial" panose="020B0604020202020204" pitchFamily="34" charset="0"/>
              <a:buChar char="•"/>
            </a:pPr>
            <a:endParaRPr lang="en-US" dirty="0"/>
          </a:p>
          <a:p>
            <a:pPr marL="285750" lvl="0" indent="-285750" algn="l" rtl="0">
              <a:lnSpc>
                <a:spcPct val="150000"/>
              </a:lnSpc>
              <a:spcBef>
                <a:spcPts val="0"/>
              </a:spcBef>
              <a:spcAft>
                <a:spcPts val="0"/>
              </a:spcAft>
              <a:buClr>
                <a:schemeClr val="lt1"/>
              </a:buClr>
              <a:buSzPts val="1400"/>
              <a:buFont typeface="Arial" panose="020B0604020202020204" pitchFamily="34" charset="0"/>
              <a:buChar char="•"/>
            </a:pPr>
            <a:endParaRPr lang="en-US" dirty="0"/>
          </a:p>
          <a:p>
            <a:pPr marL="285750" lvl="0" indent="-285750" algn="l" rtl="0">
              <a:lnSpc>
                <a:spcPct val="150000"/>
              </a:lnSpc>
              <a:spcBef>
                <a:spcPts val="0"/>
              </a:spcBef>
              <a:spcAft>
                <a:spcPts val="0"/>
              </a:spcAft>
              <a:buClr>
                <a:schemeClr val="lt1"/>
              </a:buClr>
              <a:buSzPts val="1400"/>
              <a:buFont typeface="Arial" panose="020B0604020202020204" pitchFamily="34" charset="0"/>
              <a:buChar char="•"/>
            </a:pPr>
            <a:endParaRPr dirty="0"/>
          </a:p>
        </p:txBody>
      </p:sp>
      <p:graphicFrame>
        <p:nvGraphicFramePr>
          <p:cNvPr id="212" name="Google Shape;212;p4"/>
          <p:cNvGraphicFramePr/>
          <p:nvPr/>
        </p:nvGraphicFramePr>
        <p:xfrm>
          <a:off x="621322" y="1378005"/>
          <a:ext cx="4905600" cy="792480"/>
        </p:xfrm>
        <a:graphic>
          <a:graphicData uri="http://schemas.openxmlformats.org/drawingml/2006/table">
            <a:tbl>
              <a:tblPr>
                <a:noFill/>
              </a:tblPr>
              <a:tblGrid>
                <a:gridCol w="4905600">
                  <a:extLst>
                    <a:ext uri="{9D8B030D-6E8A-4147-A177-3AD203B41FA5}">
                      <a16:colId xmlns:a16="http://schemas.microsoft.com/office/drawing/2014/main" val="20000"/>
                    </a:ext>
                  </a:extLst>
                </a:gridCol>
              </a:tblGrid>
              <a:tr h="448425">
                <a:tc>
                  <a:txBody>
                    <a:bodyPr/>
                    <a:lstStyle/>
                    <a:p>
                      <a:pPr marL="0" marR="0" lvl="0" indent="0" algn="l" rtl="0">
                        <a:lnSpc>
                          <a:spcPct val="100000"/>
                        </a:lnSpc>
                        <a:spcBef>
                          <a:spcPts val="0"/>
                        </a:spcBef>
                        <a:spcAft>
                          <a:spcPts val="0"/>
                        </a:spcAft>
                        <a:buClr>
                          <a:schemeClr val="lt1"/>
                        </a:buClr>
                        <a:buSzPts val="2600"/>
                        <a:buFont typeface="Trebuchet MS"/>
                        <a:buNone/>
                      </a:pPr>
                      <a:r>
                        <a:rPr lang="en-US" sz="2600" b="1" u="none" strike="noStrike" cap="none" dirty="0">
                          <a:solidFill>
                            <a:schemeClr val="lt1"/>
                          </a:solidFill>
                        </a:rPr>
                        <a:t>Residential</a:t>
                      </a:r>
                      <a:r>
                        <a:rPr lang="en-US" sz="2600" b="1" u="none" strike="noStrike" cap="none" baseline="0" dirty="0">
                          <a:solidFill>
                            <a:schemeClr val="lt1"/>
                          </a:solidFill>
                        </a:rPr>
                        <a:t> Special Materials Program</a:t>
                      </a:r>
                      <a:endParaRPr dirty="0"/>
                    </a:p>
                  </a:txBody>
                  <a:tcPr marL="182875" marR="91450" marT="0" marB="0">
                    <a:lnL w="5715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1339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p7"/>
          <p:cNvSpPr txBox="1">
            <a:spLocks noGrp="1"/>
          </p:cNvSpPr>
          <p:nvPr>
            <p:ph type="body" idx="1"/>
          </p:nvPr>
        </p:nvSpPr>
        <p:spPr>
          <a:xfrm>
            <a:off x="557606" y="1299526"/>
            <a:ext cx="5270941" cy="3131127"/>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600" dirty="0">
                <a:solidFill>
                  <a:schemeClr val="bg2"/>
                </a:solidFill>
              </a:rPr>
              <a:t>Marina Used Oil Recovery Centers</a:t>
            </a:r>
          </a:p>
          <a:p>
            <a:pPr marL="628650" lvl="1" indent="-171450">
              <a:spcBef>
                <a:spcPts val="0"/>
              </a:spcBef>
              <a:buSzPts val="1200"/>
              <a:buFont typeface="Arial" panose="020B0604020202020204" pitchFamily="34" charset="0"/>
              <a:buChar char="•"/>
            </a:pPr>
            <a:r>
              <a:rPr lang="en-US" sz="1100" dirty="0">
                <a:solidFill>
                  <a:schemeClr val="bg2"/>
                </a:solidFill>
              </a:rPr>
              <a:t>14 sheltered used oil tanks and drums in San Pedro and Wilmington</a:t>
            </a:r>
          </a:p>
          <a:p>
            <a:pPr marL="628650" lvl="1" indent="-171450">
              <a:spcBef>
                <a:spcPts val="0"/>
              </a:spcBef>
              <a:buSzPts val="1200"/>
              <a:buFont typeface="Arial" panose="020B0604020202020204" pitchFamily="34" charset="0"/>
              <a:buChar char="•"/>
            </a:pPr>
            <a:r>
              <a:rPr lang="en-US" sz="1100" dirty="0">
                <a:solidFill>
                  <a:schemeClr val="bg2"/>
                </a:solidFill>
              </a:rPr>
              <a:t>Servicing boaters and nearby residents</a:t>
            </a:r>
          </a:p>
          <a:p>
            <a:pPr marL="628650" lvl="1" indent="-171450">
              <a:spcBef>
                <a:spcPts val="0"/>
              </a:spcBef>
              <a:buSzPts val="1200"/>
              <a:buFont typeface="Arial" panose="020B0604020202020204" pitchFamily="34" charset="0"/>
              <a:buChar char="•"/>
            </a:pPr>
            <a:r>
              <a:rPr lang="en-US" sz="1100" dirty="0">
                <a:solidFill>
                  <a:schemeClr val="bg2"/>
                </a:solidFill>
              </a:rPr>
              <a:t>Collects used motor oil, used oil filters, and oily rags &amp; debris</a:t>
            </a:r>
          </a:p>
          <a:p>
            <a:pPr marL="457200" lvl="1" indent="0">
              <a:spcBef>
                <a:spcPts val="0"/>
              </a:spcBef>
              <a:buSzPts val="1200"/>
            </a:pPr>
            <a:endParaRPr lang="en-US" sz="1100" dirty="0">
              <a:solidFill>
                <a:schemeClr val="bg2"/>
              </a:solidFill>
            </a:endParaRPr>
          </a:p>
          <a:p>
            <a:pPr marL="171450" indent="-171450">
              <a:buFont typeface="Arial" panose="020B0604020202020204" pitchFamily="34" charset="0"/>
              <a:buChar char="•"/>
            </a:pPr>
            <a:r>
              <a:rPr lang="en-US" sz="1600" dirty="0">
                <a:solidFill>
                  <a:schemeClr val="bg2"/>
                </a:solidFill>
              </a:rPr>
              <a:t>Certified Collection Centers (CCCs)</a:t>
            </a:r>
          </a:p>
          <a:p>
            <a:pPr marL="628650" lvl="1" indent="-171450">
              <a:spcBef>
                <a:spcPts val="0"/>
              </a:spcBef>
              <a:buFont typeface="Arial" panose="020B0604020202020204" pitchFamily="34" charset="0"/>
              <a:buChar char="•"/>
            </a:pPr>
            <a:r>
              <a:rPr lang="en-US" sz="1100" dirty="0">
                <a:solidFill>
                  <a:schemeClr val="bg2"/>
                </a:solidFill>
              </a:rPr>
              <a:t>Auto part stores, lube stations, car dealerships certified to collect and recycle used motor oil from residents or generated as a business</a:t>
            </a:r>
          </a:p>
          <a:p>
            <a:pPr marL="628650" lvl="1" indent="-171450">
              <a:spcBef>
                <a:spcPts val="0"/>
              </a:spcBef>
              <a:buFont typeface="Arial" panose="020B0604020202020204" pitchFamily="34" charset="0"/>
              <a:buChar char="•"/>
            </a:pPr>
            <a:r>
              <a:rPr lang="en-US" sz="1100" dirty="0">
                <a:solidFill>
                  <a:schemeClr val="bg2"/>
                </a:solidFill>
              </a:rPr>
              <a:t>190 CCCs in City of Los Angeles</a:t>
            </a:r>
          </a:p>
          <a:p>
            <a:pPr marL="628650" lvl="1" indent="-171450">
              <a:spcBef>
                <a:spcPts val="0"/>
              </a:spcBef>
              <a:buFont typeface="Arial" panose="020B0604020202020204" pitchFamily="34" charset="0"/>
              <a:buChar char="•"/>
            </a:pPr>
            <a:endParaRPr lang="en-US" sz="1100" dirty="0">
              <a:solidFill>
                <a:schemeClr val="bg2"/>
              </a:solidFill>
            </a:endParaRPr>
          </a:p>
          <a:p>
            <a:pPr marL="171450" indent="-171450">
              <a:buFont typeface="Arial" panose="020B0604020202020204" pitchFamily="34" charset="0"/>
              <a:buChar char="•"/>
            </a:pPr>
            <a:r>
              <a:rPr lang="en-US" sz="1600" dirty="0">
                <a:solidFill>
                  <a:schemeClr val="bg2"/>
                </a:solidFill>
              </a:rPr>
              <a:t>Mobile Collection Events</a:t>
            </a:r>
          </a:p>
          <a:p>
            <a:pPr marL="628650" lvl="1" indent="-171450">
              <a:spcBef>
                <a:spcPts val="0"/>
              </a:spcBef>
              <a:buFont typeface="Arial" panose="020B0604020202020204" pitchFamily="34" charset="0"/>
              <a:buChar char="•"/>
            </a:pPr>
            <a:r>
              <a:rPr lang="en-US" sz="1100" dirty="0">
                <a:solidFill>
                  <a:schemeClr val="bg2"/>
                </a:solidFill>
              </a:rPr>
              <a:t>Temporary collection events held in accessible parking lots</a:t>
            </a:r>
          </a:p>
          <a:p>
            <a:pPr marL="628650" lvl="1" indent="-171450">
              <a:spcBef>
                <a:spcPts val="0"/>
              </a:spcBef>
              <a:buFont typeface="Arial" panose="020B0604020202020204" pitchFamily="34" charset="0"/>
              <a:buChar char="•"/>
            </a:pPr>
            <a:r>
              <a:rPr lang="en-US" sz="1100" dirty="0">
                <a:solidFill>
                  <a:schemeClr val="bg2"/>
                </a:solidFill>
              </a:rPr>
              <a:t>Communities outside of SAFE centers’ effective radius</a:t>
            </a:r>
          </a:p>
          <a:p>
            <a:pPr marL="628650" lvl="1" indent="-171450">
              <a:buFont typeface="Arial" panose="020B0604020202020204" pitchFamily="34" charset="0"/>
              <a:buChar char="•"/>
            </a:pPr>
            <a:endParaRPr dirty="0"/>
          </a:p>
        </p:txBody>
      </p:sp>
      <p:sp>
        <p:nvSpPr>
          <p:cNvPr id="235" name="Google Shape;235;p7"/>
          <p:cNvSpPr txBox="1">
            <a:spLocks noGrp="1"/>
          </p:cNvSpPr>
          <p:nvPr>
            <p:ph type="body" idx="4"/>
          </p:nvPr>
        </p:nvSpPr>
        <p:spPr>
          <a:xfrm>
            <a:off x="551329" y="403826"/>
            <a:ext cx="4476855" cy="332399"/>
          </a:xfrm>
          <a:prstGeom prst="rect">
            <a:avLst/>
          </a:prstGeom>
          <a:noFill/>
          <a:ln>
            <a:noFill/>
          </a:ln>
        </p:spPr>
        <p:txBody>
          <a:bodyPr spcFirstLastPara="1" wrap="square" lIns="0" tIns="0" rIns="0" bIns="0" anchor="t" anchorCtr="0">
            <a:spAutoFit/>
          </a:bodyPr>
          <a:lstStyle/>
          <a:p>
            <a:pPr marL="0" lvl="0" indent="0" rtl="0">
              <a:lnSpc>
                <a:spcPct val="90000"/>
              </a:lnSpc>
              <a:spcBef>
                <a:spcPts val="0"/>
              </a:spcBef>
              <a:spcAft>
                <a:spcPts val="0"/>
              </a:spcAft>
              <a:buClr>
                <a:schemeClr val="dk1"/>
              </a:buClr>
              <a:buSzPts val="2400"/>
              <a:buNone/>
            </a:pPr>
            <a:r>
              <a:rPr lang="en-US" dirty="0"/>
              <a:t>Used Oil Recycling Program</a:t>
            </a:r>
            <a:endParaRPr dirty="0"/>
          </a:p>
        </p:txBody>
      </p:sp>
      <p:sp>
        <p:nvSpPr>
          <p:cNvPr id="236" name="Google Shape;236;p7"/>
          <p:cNvSpPr txBox="1">
            <a:spLocks noGrp="1"/>
          </p:cNvSpPr>
          <p:nvPr>
            <p:ph type="body" idx="5"/>
          </p:nvPr>
        </p:nvSpPr>
        <p:spPr>
          <a:xfrm>
            <a:off x="551329" y="787740"/>
            <a:ext cx="4907062" cy="37872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200"/>
              <a:buNone/>
            </a:pPr>
            <a:r>
              <a:rPr lang="en-US" dirty="0"/>
              <a:t>Used Oil Payment Program Grant Recipient </a:t>
            </a:r>
          </a:p>
          <a:p>
            <a:pPr marL="0" lvl="0" indent="0" algn="l" rtl="0">
              <a:lnSpc>
                <a:spcPct val="90000"/>
              </a:lnSpc>
              <a:spcBef>
                <a:spcPts val="0"/>
              </a:spcBef>
              <a:spcAft>
                <a:spcPts val="0"/>
              </a:spcAft>
              <a:buClr>
                <a:schemeClr val="accent1"/>
              </a:buClr>
              <a:buSzPts val="1200"/>
              <a:buNone/>
            </a:pPr>
            <a:r>
              <a:rPr lang="en-US" sz="1000" b="0" i="1" dirty="0"/>
              <a:t>Department of Resources Recovery and Recycling (CalRecycle)</a:t>
            </a:r>
            <a:endParaRPr sz="1000" b="0" i="1" dirty="0"/>
          </a:p>
        </p:txBody>
      </p:sp>
      <p:sp>
        <p:nvSpPr>
          <p:cNvPr id="7" name="TextBox 6"/>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704" y="259645"/>
            <a:ext cx="2773017" cy="20797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9472" y="2595769"/>
            <a:ext cx="2772249" cy="1923222"/>
          </a:xfrm>
          <a:prstGeom prst="rect">
            <a:avLst/>
          </a:prstGeom>
        </p:spPr>
      </p:pic>
    </p:spTree>
    <p:extLst>
      <p:ext uri="{BB962C8B-B14F-4D97-AF65-F5344CB8AC3E}">
        <p14:creationId xmlns:p14="http://schemas.microsoft.com/office/powerpoint/2010/main" val="2136857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Annual Used Oil Collection</a:t>
            </a:r>
            <a:endParaRPr dirty="0"/>
          </a:p>
        </p:txBody>
      </p:sp>
      <p:sp>
        <p:nvSpPr>
          <p:cNvPr id="225" name="Google Shape;225;p6"/>
          <p:cNvSpPr txBox="1">
            <a:spLocks noGrp="1"/>
          </p:cNvSpPr>
          <p:nvPr>
            <p:ph type="body" idx="1"/>
          </p:nvPr>
        </p:nvSpPr>
        <p:spPr>
          <a:xfrm>
            <a:off x="284018" y="870218"/>
            <a:ext cx="5029200" cy="18466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1000"/>
              <a:buNone/>
            </a:pPr>
            <a:r>
              <a:rPr lang="en-US" sz="1200" dirty="0"/>
              <a:t>Used Oil Collected at SAFE Centers, Marinas and Mobile Events</a:t>
            </a:r>
            <a:endParaRPr sz="1200" dirty="0"/>
          </a:p>
        </p:txBody>
      </p:sp>
      <p:sp>
        <p:nvSpPr>
          <p:cNvPr id="6" name="TextBox 5"/>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8" name="Chart 7">
            <a:extLst>
              <a:ext uri="{FF2B5EF4-FFF2-40B4-BE49-F238E27FC236}">
                <a16:creationId xmlns:a16="http://schemas.microsoft.com/office/drawing/2014/main" id="{B40766EC-E364-256D-F3BE-CB444D07C7A0}"/>
              </a:ext>
            </a:extLst>
          </p:cNvPr>
          <p:cNvGraphicFramePr/>
          <p:nvPr/>
        </p:nvGraphicFramePr>
        <p:xfrm>
          <a:off x="623454" y="1190645"/>
          <a:ext cx="4350327" cy="3082637"/>
        </p:xfrm>
        <a:graphic>
          <a:graphicData uri="http://schemas.openxmlformats.org/drawingml/2006/chart">
            <c:chart xmlns:c="http://schemas.openxmlformats.org/drawingml/2006/chart" xmlns:r="http://schemas.openxmlformats.org/officeDocument/2006/relationships" r:id="rId3"/>
          </a:graphicData>
        </a:graphic>
      </p:graphicFrame>
      <p:sp>
        <p:nvSpPr>
          <p:cNvPr id="9" name="Google Shape;225;p6">
            <a:extLst>
              <a:ext uri="{FF2B5EF4-FFF2-40B4-BE49-F238E27FC236}">
                <a16:creationId xmlns:a16="http://schemas.microsoft.com/office/drawing/2014/main" id="{C77EE0D4-4242-3C7F-0967-14C8398EE94A}"/>
              </a:ext>
            </a:extLst>
          </p:cNvPr>
          <p:cNvSpPr txBox="1">
            <a:spLocks/>
          </p:cNvSpPr>
          <p:nvPr/>
        </p:nvSpPr>
        <p:spPr>
          <a:xfrm>
            <a:off x="6023864" y="1005979"/>
            <a:ext cx="2708564" cy="369332"/>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006959"/>
              </a:buClr>
              <a:buSzPts val="1000"/>
              <a:buFont typeface="Arial"/>
              <a:buNone/>
              <a:tabLst/>
              <a:defRPr/>
            </a:pPr>
            <a:r>
              <a:rPr kumimoji="0" lang="en-US" sz="1200" b="1" i="0" u="none" strike="noStrike" kern="0" cap="none" spc="0" normalizeH="0" baseline="0" noProof="0" dirty="0">
                <a:ln>
                  <a:noFill/>
                </a:ln>
                <a:solidFill>
                  <a:srgbClr val="006959"/>
                </a:solidFill>
                <a:effectLst/>
                <a:uLnTx/>
                <a:uFillTx/>
                <a:latin typeface="Trebuchet MS"/>
                <a:sym typeface="Trebuchet MS"/>
              </a:rPr>
              <a:t>Used Oil Collected by Certified Collection Centers (CCCs)</a:t>
            </a:r>
          </a:p>
        </p:txBody>
      </p:sp>
      <p:graphicFrame>
        <p:nvGraphicFramePr>
          <p:cNvPr id="11" name="Table 10">
            <a:extLst>
              <a:ext uri="{FF2B5EF4-FFF2-40B4-BE49-F238E27FC236}">
                <a16:creationId xmlns:a16="http://schemas.microsoft.com/office/drawing/2014/main" id="{A9D20366-483C-B44E-88A6-C08CBE5C3EE0}"/>
              </a:ext>
            </a:extLst>
          </p:cNvPr>
          <p:cNvGraphicFramePr>
            <a:graphicFrameLocks noGrp="1"/>
          </p:cNvGraphicFramePr>
          <p:nvPr/>
        </p:nvGraphicFramePr>
        <p:xfrm>
          <a:off x="5930345" y="1499316"/>
          <a:ext cx="2895602" cy="1483360"/>
        </p:xfrm>
        <a:graphic>
          <a:graphicData uri="http://schemas.openxmlformats.org/drawingml/2006/table">
            <a:tbl>
              <a:tblPr firstRow="1" bandRow="1"/>
              <a:tblGrid>
                <a:gridCol w="881272">
                  <a:extLst>
                    <a:ext uri="{9D8B030D-6E8A-4147-A177-3AD203B41FA5}">
                      <a16:colId xmlns:a16="http://schemas.microsoft.com/office/drawing/2014/main" val="2584575118"/>
                    </a:ext>
                  </a:extLst>
                </a:gridCol>
                <a:gridCol w="2014330">
                  <a:extLst>
                    <a:ext uri="{9D8B030D-6E8A-4147-A177-3AD203B41FA5}">
                      <a16:colId xmlns:a16="http://schemas.microsoft.com/office/drawing/2014/main" val="1188312397"/>
                    </a:ext>
                  </a:extLst>
                </a:gridCol>
              </a:tblGrid>
              <a:tr h="370840">
                <a:tc>
                  <a:txBody>
                    <a:bodyPr/>
                    <a:lstStyle/>
                    <a:p>
                      <a:pPr algn="ctr"/>
                      <a:r>
                        <a:rPr lang="en-US" sz="1200" dirty="0"/>
                        <a:t>Year</a:t>
                      </a:r>
                    </a:p>
                  </a:txBody>
                  <a:tcPr/>
                </a:tc>
                <a:tc>
                  <a:txBody>
                    <a:bodyPr/>
                    <a:lstStyle/>
                    <a:p>
                      <a:pPr algn="ctr"/>
                      <a:r>
                        <a:rPr lang="en-US" sz="1200" dirty="0"/>
                        <a:t>Total Used Oil (lbs)</a:t>
                      </a:r>
                    </a:p>
                  </a:txBody>
                  <a:tcPr/>
                </a:tc>
                <a:extLst>
                  <a:ext uri="{0D108BD9-81ED-4DB2-BD59-A6C34878D82A}">
                    <a16:rowId xmlns:a16="http://schemas.microsoft.com/office/drawing/2014/main" val="1568546097"/>
                  </a:ext>
                </a:extLst>
              </a:tr>
              <a:tr h="370840">
                <a:tc>
                  <a:txBody>
                    <a:bodyPr/>
                    <a:lstStyle/>
                    <a:p>
                      <a:pPr algn="ctr"/>
                      <a:r>
                        <a:rPr lang="en-US" sz="1200" dirty="0"/>
                        <a:t>2020</a:t>
                      </a:r>
                    </a:p>
                  </a:txBody>
                  <a:tcPr/>
                </a:tc>
                <a:tc>
                  <a:txBody>
                    <a:bodyPr/>
                    <a:lstStyle/>
                    <a:p>
                      <a:pPr algn="ctr"/>
                      <a:r>
                        <a:rPr lang="en-US" sz="1200" dirty="0"/>
                        <a:t>1,232,786</a:t>
                      </a:r>
                    </a:p>
                  </a:txBody>
                  <a:tcPr/>
                </a:tc>
                <a:extLst>
                  <a:ext uri="{0D108BD9-81ED-4DB2-BD59-A6C34878D82A}">
                    <a16:rowId xmlns:a16="http://schemas.microsoft.com/office/drawing/2014/main" val="3557994675"/>
                  </a:ext>
                </a:extLst>
              </a:tr>
              <a:tr h="370840">
                <a:tc>
                  <a:txBody>
                    <a:bodyPr/>
                    <a:lstStyle/>
                    <a:p>
                      <a:pPr algn="ctr"/>
                      <a:r>
                        <a:rPr lang="en-US" sz="1200" dirty="0"/>
                        <a:t>2021</a:t>
                      </a:r>
                    </a:p>
                  </a:txBody>
                  <a:tcPr/>
                </a:tc>
                <a:tc>
                  <a:txBody>
                    <a:bodyPr/>
                    <a:lstStyle/>
                    <a:p>
                      <a:pPr algn="ctr"/>
                      <a:r>
                        <a:rPr lang="en-US" sz="1200" dirty="0"/>
                        <a:t>1,429,169</a:t>
                      </a:r>
                    </a:p>
                  </a:txBody>
                  <a:tcPr/>
                </a:tc>
                <a:extLst>
                  <a:ext uri="{0D108BD9-81ED-4DB2-BD59-A6C34878D82A}">
                    <a16:rowId xmlns:a16="http://schemas.microsoft.com/office/drawing/2014/main" val="872135983"/>
                  </a:ext>
                </a:extLst>
              </a:tr>
              <a:tr h="370840">
                <a:tc>
                  <a:txBody>
                    <a:bodyPr/>
                    <a:lstStyle/>
                    <a:p>
                      <a:pPr algn="ctr"/>
                      <a:r>
                        <a:rPr lang="en-US" sz="1200" dirty="0"/>
                        <a:t>2022</a:t>
                      </a:r>
                    </a:p>
                  </a:txBody>
                  <a:tcPr/>
                </a:tc>
                <a:tc>
                  <a:txBody>
                    <a:bodyPr/>
                    <a:lstStyle/>
                    <a:p>
                      <a:pPr algn="ctr"/>
                      <a:r>
                        <a:rPr lang="en-US" sz="1200" dirty="0"/>
                        <a:t>1,610,085</a:t>
                      </a:r>
                    </a:p>
                  </a:txBody>
                  <a:tcPr/>
                </a:tc>
                <a:extLst>
                  <a:ext uri="{0D108BD9-81ED-4DB2-BD59-A6C34878D82A}">
                    <a16:rowId xmlns:a16="http://schemas.microsoft.com/office/drawing/2014/main" val="4116245326"/>
                  </a:ext>
                </a:extLst>
              </a:tr>
            </a:tbl>
          </a:graphicData>
        </a:graphic>
      </p:graphicFrame>
    </p:spTree>
    <p:extLst>
      <p:ext uri="{BB962C8B-B14F-4D97-AF65-F5344CB8AC3E}">
        <p14:creationId xmlns:p14="http://schemas.microsoft.com/office/powerpoint/2010/main" val="1868325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2"/>
          </p:nvPr>
        </p:nvPicPr>
        <p:blipFill>
          <a:blip r:embed="rId2" cstate="print">
            <a:extLst>
              <a:ext uri="{28A0092B-C50C-407E-A947-70E740481C1C}">
                <a14:useLocalDpi xmlns:a14="http://schemas.microsoft.com/office/drawing/2010/main"/>
              </a:ext>
            </a:extLst>
          </a:blip>
          <a:srcRect t="9649" b="9649"/>
          <a:stretch>
            <a:fillRect/>
          </a:stretch>
        </p:blipFill>
        <p:spPr>
          <a:xfrm>
            <a:off x="6448097" y="0"/>
            <a:ext cx="2695902" cy="1451609"/>
          </a:xfrm>
        </p:spPr>
      </p:pic>
      <p:pic>
        <p:nvPicPr>
          <p:cNvPr id="9" name="Picture Placeholder 8"/>
          <p:cNvPicPr>
            <a:picLocks noGrp="1" noChangeAspect="1"/>
          </p:cNvPicPr>
          <p:nvPr>
            <p:ph type="pic" idx="3"/>
          </p:nvPr>
        </p:nvPicPr>
        <p:blipFill>
          <a:blip r:embed="rId3" cstate="print">
            <a:extLst>
              <a:ext uri="{28A0092B-C50C-407E-A947-70E740481C1C}">
                <a14:useLocalDpi xmlns:a14="http://schemas.microsoft.com/office/drawing/2010/main"/>
              </a:ext>
            </a:extLst>
          </a:blip>
          <a:srcRect t="9605" b="9605"/>
          <a:stretch>
            <a:fillRect/>
          </a:stretch>
        </p:blipFill>
        <p:spPr/>
      </p:pic>
      <p:pic>
        <p:nvPicPr>
          <p:cNvPr id="10" name="Picture Placeholder 9"/>
          <p:cNvPicPr>
            <a:picLocks noGrp="1" noChangeAspect="1"/>
          </p:cNvPicPr>
          <p:nvPr>
            <p:ph type="pic" idx="4"/>
          </p:nvPr>
        </p:nvPicPr>
        <p:blipFill>
          <a:blip r:embed="rId4" cstate="print">
            <a:extLst>
              <a:ext uri="{28A0092B-C50C-407E-A947-70E740481C1C}">
                <a14:useLocalDpi xmlns:a14="http://schemas.microsoft.com/office/drawing/2010/main"/>
              </a:ext>
            </a:extLst>
          </a:blip>
          <a:srcRect t="14075" b="14075"/>
          <a:stretch>
            <a:fillRect/>
          </a:stretch>
        </p:blipFill>
        <p:spPr>
          <a:xfrm>
            <a:off x="6448097" y="3198036"/>
            <a:ext cx="2695902" cy="1451609"/>
          </a:xfrm>
        </p:spPr>
      </p:pic>
      <p:sp>
        <p:nvSpPr>
          <p:cNvPr id="5" name="Text Placeholder 4"/>
          <p:cNvSpPr>
            <a:spLocks noGrp="1"/>
          </p:cNvSpPr>
          <p:nvPr>
            <p:ph type="body" idx="1"/>
          </p:nvPr>
        </p:nvSpPr>
        <p:spPr>
          <a:xfrm>
            <a:off x="407965" y="1285830"/>
            <a:ext cx="5562138" cy="3124920"/>
          </a:xfrm>
        </p:spPr>
        <p:txBody>
          <a:bodyPr/>
          <a:lstStyle/>
          <a:p>
            <a:pPr>
              <a:buFont typeface="Arial" panose="020B0604020202020204" pitchFamily="34" charset="0"/>
              <a:buChar char="•"/>
            </a:pPr>
            <a:r>
              <a:rPr lang="en-US" sz="1600" dirty="0"/>
              <a:t>E-Waste is collected citywide through many methods of collection</a:t>
            </a:r>
          </a:p>
          <a:p>
            <a:pPr lvl="1">
              <a:spcBef>
                <a:spcPts val="0"/>
              </a:spcBef>
              <a:buFont typeface="Arial" panose="020B0604020202020204" pitchFamily="34" charset="0"/>
              <a:buChar char="•"/>
            </a:pPr>
            <a:r>
              <a:rPr lang="en-US" sz="1100" dirty="0"/>
              <a:t>7 S.A.F.E. Centers</a:t>
            </a:r>
          </a:p>
          <a:p>
            <a:pPr lvl="1">
              <a:spcBef>
                <a:spcPts val="0"/>
              </a:spcBef>
              <a:buFont typeface="Arial" panose="020B0604020202020204" pitchFamily="34" charset="0"/>
              <a:buChar char="•"/>
            </a:pPr>
            <a:r>
              <a:rPr lang="en-US" sz="1100" dirty="0"/>
              <a:t>Mobile Collection Events</a:t>
            </a:r>
          </a:p>
          <a:p>
            <a:pPr lvl="1">
              <a:spcBef>
                <a:spcPts val="0"/>
              </a:spcBef>
              <a:buFont typeface="Arial" panose="020B0604020202020204" pitchFamily="34" charset="0"/>
              <a:buChar char="•"/>
            </a:pPr>
            <a:r>
              <a:rPr lang="en-US" sz="1100" dirty="0"/>
              <a:t>Bulky Item Pick-up (curbside collection)</a:t>
            </a:r>
          </a:p>
          <a:p>
            <a:pPr lvl="2">
              <a:spcBef>
                <a:spcPts val="0"/>
              </a:spcBef>
              <a:buFont typeface="Arial" panose="020B0604020202020204" pitchFamily="34" charset="0"/>
              <a:buChar char="•"/>
            </a:pPr>
            <a:r>
              <a:rPr lang="en-US" sz="1100" dirty="0"/>
              <a:t>6 LASAN Solid Resources Yards</a:t>
            </a:r>
          </a:p>
          <a:p>
            <a:pPr lvl="1">
              <a:spcBef>
                <a:spcPts val="0"/>
              </a:spcBef>
              <a:buFont typeface="Arial" panose="020B0604020202020204" pitchFamily="34" charset="0"/>
              <a:buChar char="•"/>
            </a:pPr>
            <a:r>
              <a:rPr lang="en-US" sz="1100" dirty="0"/>
              <a:t>General Services Department Salvage </a:t>
            </a:r>
          </a:p>
          <a:p>
            <a:pPr lvl="2">
              <a:spcBef>
                <a:spcPts val="0"/>
              </a:spcBef>
              <a:buFont typeface="Arial" panose="020B0604020202020204" pitchFamily="34" charset="0"/>
              <a:buChar char="•"/>
            </a:pPr>
            <a:r>
              <a:rPr lang="en-US" sz="1100" dirty="0"/>
              <a:t>Office equipment, miscellaneous e-waste</a:t>
            </a:r>
          </a:p>
          <a:p>
            <a:pPr marL="1143000" lvl="2" indent="0">
              <a:spcBef>
                <a:spcPts val="0"/>
              </a:spcBef>
            </a:pPr>
            <a:endParaRPr lang="en-US" sz="1100" dirty="0"/>
          </a:p>
          <a:p>
            <a:pPr>
              <a:buFont typeface="Arial" panose="020B0604020202020204" pitchFamily="34" charset="0"/>
              <a:buChar char="•"/>
            </a:pPr>
            <a:r>
              <a:rPr lang="en-US" sz="1600" dirty="0"/>
              <a:t>Revenue generating for RSM Program</a:t>
            </a:r>
          </a:p>
          <a:p>
            <a:pPr marL="228600" indent="0"/>
            <a:endParaRPr lang="en-US" sz="1600" dirty="0"/>
          </a:p>
          <a:p>
            <a:pPr>
              <a:buFont typeface="Arial" panose="020B0604020202020204" pitchFamily="34" charset="0"/>
              <a:buChar char="•"/>
            </a:pPr>
            <a:r>
              <a:rPr lang="en-US" sz="1600" dirty="0"/>
              <a:t>E-Waste Collected:</a:t>
            </a:r>
          </a:p>
          <a:p>
            <a:pPr lvl="1">
              <a:buFont typeface="Arial" panose="020B0604020202020204" pitchFamily="34" charset="0"/>
              <a:buChar char="•"/>
            </a:pPr>
            <a:r>
              <a:rPr lang="en-US" sz="1100" dirty="0"/>
              <a:t>TVs, computers, tablets, printers, cell phones, radios, cables and wires, and much more</a:t>
            </a:r>
          </a:p>
          <a:p>
            <a:pPr marL="685800" lvl="1" indent="0"/>
            <a:endParaRPr lang="en-US" dirty="0"/>
          </a:p>
          <a:p>
            <a:pPr lvl="1">
              <a:buFont typeface="Arial" panose="020B0604020202020204" pitchFamily="34" charset="0"/>
              <a:buChar char="•"/>
            </a:pPr>
            <a:endParaRPr lang="en-US" dirty="0"/>
          </a:p>
        </p:txBody>
      </p:sp>
      <p:sp>
        <p:nvSpPr>
          <p:cNvPr id="6" name="Text Placeholder 5"/>
          <p:cNvSpPr>
            <a:spLocks noGrp="1"/>
          </p:cNvSpPr>
          <p:nvPr>
            <p:ph type="body" idx="5"/>
          </p:nvPr>
        </p:nvSpPr>
        <p:spPr>
          <a:xfrm>
            <a:off x="407965" y="396165"/>
            <a:ext cx="5562138" cy="664797"/>
          </a:xfrm>
        </p:spPr>
        <p:txBody>
          <a:bodyPr/>
          <a:lstStyle/>
          <a:p>
            <a:r>
              <a:rPr lang="en-US" dirty="0"/>
              <a:t>Electronic Waste Recycling Program</a:t>
            </a:r>
          </a:p>
        </p:txBody>
      </p:sp>
      <p:sp>
        <p:nvSpPr>
          <p:cNvPr id="7" name="Text Placeholder 6"/>
          <p:cNvSpPr>
            <a:spLocks noGrp="1"/>
          </p:cNvSpPr>
          <p:nvPr>
            <p:ph type="body" idx="6"/>
          </p:nvPr>
        </p:nvSpPr>
        <p:spPr>
          <a:xfrm>
            <a:off x="407965" y="621033"/>
            <a:ext cx="5873565" cy="379506"/>
          </a:xfrm>
        </p:spPr>
        <p:txBody>
          <a:bodyPr/>
          <a:lstStyle/>
          <a:p>
            <a:r>
              <a:rPr lang="en-US" i="1" dirty="0"/>
              <a:t>Approved Collector with the CalRecycle Covered Electronic Waste Program</a:t>
            </a:r>
          </a:p>
        </p:txBody>
      </p:sp>
      <p:sp>
        <p:nvSpPr>
          <p:cNvPr id="2" name="Rectangle 1">
            <a:extLst>
              <a:ext uri="{FF2B5EF4-FFF2-40B4-BE49-F238E27FC236}">
                <a16:creationId xmlns:a16="http://schemas.microsoft.com/office/drawing/2014/main" id="{B984B033-5407-237F-1140-F1AA8C9E2BDB}"/>
              </a:ext>
            </a:extLst>
          </p:cNvPr>
          <p:cNvSpPr/>
          <p:nvPr/>
        </p:nvSpPr>
        <p:spPr>
          <a:xfrm>
            <a:off x="187036" y="4828309"/>
            <a:ext cx="1981200" cy="2008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889010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Annual E-Waste Collected</a:t>
            </a:r>
            <a:endParaRPr dirty="0"/>
          </a:p>
        </p:txBody>
      </p:sp>
      <p:sp>
        <p:nvSpPr>
          <p:cNvPr id="225" name="Google Shape;225;p6"/>
          <p:cNvSpPr txBox="1">
            <a:spLocks noGrp="1"/>
          </p:cNvSpPr>
          <p:nvPr>
            <p:ph type="body" idx="1"/>
          </p:nvPr>
        </p:nvSpPr>
        <p:spPr>
          <a:xfrm>
            <a:off x="491835" y="895046"/>
            <a:ext cx="5029200" cy="18466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1000"/>
              <a:buNone/>
            </a:pPr>
            <a:r>
              <a:rPr lang="en-US" sz="1200" dirty="0"/>
              <a:t>E-Waste Collected at SAFE Centers, LASAN Yards and Mobile Events</a:t>
            </a:r>
            <a:endParaRPr sz="1200" dirty="0"/>
          </a:p>
        </p:txBody>
      </p:sp>
      <p:sp>
        <p:nvSpPr>
          <p:cNvPr id="6" name="TextBox 5"/>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5;p6">
            <a:extLst>
              <a:ext uri="{FF2B5EF4-FFF2-40B4-BE49-F238E27FC236}">
                <a16:creationId xmlns:a16="http://schemas.microsoft.com/office/drawing/2014/main" id="{26F345E7-74E7-FFBF-335B-272DB06640AF}"/>
              </a:ext>
            </a:extLst>
          </p:cNvPr>
          <p:cNvSpPr txBox="1">
            <a:spLocks/>
          </p:cNvSpPr>
          <p:nvPr/>
        </p:nvSpPr>
        <p:spPr>
          <a:xfrm>
            <a:off x="6384957" y="895046"/>
            <a:ext cx="2105892" cy="18466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006959"/>
              </a:buClr>
              <a:buSzPts val="1000"/>
              <a:buFont typeface="Arial"/>
              <a:buNone/>
              <a:tabLst/>
              <a:defRPr/>
            </a:pPr>
            <a:r>
              <a:rPr kumimoji="0" lang="en-US" sz="1200" b="1" i="0" u="none" strike="noStrike" kern="0" cap="none" spc="0" normalizeH="0" baseline="0" noProof="0" dirty="0">
                <a:ln>
                  <a:noFill/>
                </a:ln>
                <a:solidFill>
                  <a:srgbClr val="006959"/>
                </a:solidFill>
                <a:effectLst/>
                <a:uLnTx/>
                <a:uFillTx/>
                <a:latin typeface="Trebuchet MS"/>
                <a:sym typeface="Trebuchet MS"/>
              </a:rPr>
              <a:t>Total E-Waste Collected</a:t>
            </a:r>
          </a:p>
        </p:txBody>
      </p:sp>
      <p:graphicFrame>
        <p:nvGraphicFramePr>
          <p:cNvPr id="12" name="Table 11">
            <a:extLst>
              <a:ext uri="{FF2B5EF4-FFF2-40B4-BE49-F238E27FC236}">
                <a16:creationId xmlns:a16="http://schemas.microsoft.com/office/drawing/2014/main" id="{D2A12B9E-DCAA-3690-AF12-E893F0AA4721}"/>
              </a:ext>
            </a:extLst>
          </p:cNvPr>
          <p:cNvGraphicFramePr>
            <a:graphicFrameLocks noGrp="1"/>
          </p:cNvGraphicFramePr>
          <p:nvPr/>
        </p:nvGraphicFramePr>
        <p:xfrm>
          <a:off x="6044041" y="1219487"/>
          <a:ext cx="2787724" cy="2230757"/>
        </p:xfrm>
        <a:graphic>
          <a:graphicData uri="http://schemas.openxmlformats.org/drawingml/2006/table">
            <a:tbl>
              <a:tblPr firstRow="1" bandRow="1"/>
              <a:tblGrid>
                <a:gridCol w="1393862">
                  <a:extLst>
                    <a:ext uri="{9D8B030D-6E8A-4147-A177-3AD203B41FA5}">
                      <a16:colId xmlns:a16="http://schemas.microsoft.com/office/drawing/2014/main" val="2959913652"/>
                    </a:ext>
                  </a:extLst>
                </a:gridCol>
                <a:gridCol w="1393862">
                  <a:extLst>
                    <a:ext uri="{9D8B030D-6E8A-4147-A177-3AD203B41FA5}">
                      <a16:colId xmlns:a16="http://schemas.microsoft.com/office/drawing/2014/main" val="606093973"/>
                    </a:ext>
                  </a:extLst>
                </a:gridCol>
              </a:tblGrid>
              <a:tr h="370840">
                <a:tc>
                  <a:txBody>
                    <a:bodyPr/>
                    <a:lstStyle/>
                    <a:p>
                      <a:pPr algn="ctr"/>
                      <a:r>
                        <a:rPr lang="en-US" b="1" dirty="0"/>
                        <a:t>Fiscal Year</a:t>
                      </a:r>
                    </a:p>
                  </a:txBody>
                  <a:tcPr/>
                </a:tc>
                <a:tc>
                  <a:txBody>
                    <a:bodyPr/>
                    <a:lstStyle/>
                    <a:p>
                      <a:pPr algn="ctr"/>
                      <a:r>
                        <a:rPr lang="en-US" b="1" dirty="0"/>
                        <a:t>E-Waste (lbs)</a:t>
                      </a:r>
                    </a:p>
                  </a:txBody>
                  <a:tcPr/>
                </a:tc>
                <a:extLst>
                  <a:ext uri="{0D108BD9-81ED-4DB2-BD59-A6C34878D82A}">
                    <a16:rowId xmlns:a16="http://schemas.microsoft.com/office/drawing/2014/main" val="3804774542"/>
                  </a:ext>
                </a:extLst>
              </a:tr>
              <a:tr h="370840">
                <a:tc>
                  <a:txBody>
                    <a:bodyPr/>
                    <a:lstStyle/>
                    <a:p>
                      <a:pPr algn="ctr"/>
                      <a:r>
                        <a:rPr lang="en-US" dirty="0"/>
                        <a:t>18-19</a:t>
                      </a:r>
                    </a:p>
                  </a:txBody>
                  <a:tcPr/>
                </a:tc>
                <a:tc>
                  <a:txBody>
                    <a:bodyPr/>
                    <a:lstStyle/>
                    <a:p>
                      <a:pPr algn="ctr"/>
                      <a:r>
                        <a:rPr lang="en-US" dirty="0"/>
                        <a:t>4,852,821</a:t>
                      </a:r>
                    </a:p>
                  </a:txBody>
                  <a:tcPr/>
                </a:tc>
                <a:extLst>
                  <a:ext uri="{0D108BD9-81ED-4DB2-BD59-A6C34878D82A}">
                    <a16:rowId xmlns:a16="http://schemas.microsoft.com/office/drawing/2014/main" val="3100881629"/>
                  </a:ext>
                </a:extLst>
              </a:tr>
              <a:tr h="370840">
                <a:tc>
                  <a:txBody>
                    <a:bodyPr/>
                    <a:lstStyle/>
                    <a:p>
                      <a:pPr algn="ctr"/>
                      <a:r>
                        <a:rPr lang="en-US" dirty="0"/>
                        <a:t>19-20</a:t>
                      </a:r>
                    </a:p>
                  </a:txBody>
                  <a:tcPr/>
                </a:tc>
                <a:tc>
                  <a:txBody>
                    <a:bodyPr/>
                    <a:lstStyle/>
                    <a:p>
                      <a:pPr algn="ctr"/>
                      <a:r>
                        <a:rPr lang="en-US" dirty="0"/>
                        <a:t>3,510,859</a:t>
                      </a:r>
                    </a:p>
                  </a:txBody>
                  <a:tcPr/>
                </a:tc>
                <a:extLst>
                  <a:ext uri="{0D108BD9-81ED-4DB2-BD59-A6C34878D82A}">
                    <a16:rowId xmlns:a16="http://schemas.microsoft.com/office/drawing/2014/main" val="3862761567"/>
                  </a:ext>
                </a:extLst>
              </a:tr>
              <a:tr h="376557">
                <a:tc>
                  <a:txBody>
                    <a:bodyPr/>
                    <a:lstStyle/>
                    <a:p>
                      <a:pPr algn="ctr"/>
                      <a:r>
                        <a:rPr lang="en-US" dirty="0"/>
                        <a:t>20-21</a:t>
                      </a:r>
                    </a:p>
                  </a:txBody>
                  <a:tcPr/>
                </a:tc>
                <a:tc>
                  <a:txBody>
                    <a:bodyPr/>
                    <a:lstStyle/>
                    <a:p>
                      <a:pPr algn="ctr"/>
                      <a:r>
                        <a:rPr lang="en-US" dirty="0"/>
                        <a:t>4,878,335</a:t>
                      </a:r>
                    </a:p>
                  </a:txBody>
                  <a:tcPr/>
                </a:tc>
                <a:extLst>
                  <a:ext uri="{0D108BD9-81ED-4DB2-BD59-A6C34878D82A}">
                    <a16:rowId xmlns:a16="http://schemas.microsoft.com/office/drawing/2014/main" val="2193713142"/>
                  </a:ext>
                </a:extLst>
              </a:tr>
              <a:tr h="370840">
                <a:tc>
                  <a:txBody>
                    <a:bodyPr/>
                    <a:lstStyle/>
                    <a:p>
                      <a:pPr algn="ctr"/>
                      <a:r>
                        <a:rPr lang="en-US" dirty="0"/>
                        <a:t>21-22</a:t>
                      </a:r>
                    </a:p>
                  </a:txBody>
                  <a:tcPr/>
                </a:tc>
                <a:tc>
                  <a:txBody>
                    <a:bodyPr/>
                    <a:lstStyle/>
                    <a:p>
                      <a:pPr algn="ctr"/>
                      <a:r>
                        <a:rPr lang="en-US" dirty="0"/>
                        <a:t>4,084,875</a:t>
                      </a:r>
                    </a:p>
                  </a:txBody>
                  <a:tcPr/>
                </a:tc>
                <a:extLst>
                  <a:ext uri="{0D108BD9-81ED-4DB2-BD59-A6C34878D82A}">
                    <a16:rowId xmlns:a16="http://schemas.microsoft.com/office/drawing/2014/main" val="3287398169"/>
                  </a:ext>
                </a:extLst>
              </a:tr>
              <a:tr h="370840">
                <a:tc>
                  <a:txBody>
                    <a:bodyPr/>
                    <a:lstStyle/>
                    <a:p>
                      <a:pPr algn="ctr"/>
                      <a:r>
                        <a:rPr lang="en-US" dirty="0"/>
                        <a:t>22-23</a:t>
                      </a:r>
                    </a:p>
                  </a:txBody>
                  <a:tcPr/>
                </a:tc>
                <a:tc>
                  <a:txBody>
                    <a:bodyPr/>
                    <a:lstStyle/>
                    <a:p>
                      <a:pPr algn="ctr"/>
                      <a:r>
                        <a:rPr lang="en-US" dirty="0"/>
                        <a:t>3,470,903</a:t>
                      </a:r>
                    </a:p>
                  </a:txBody>
                  <a:tcPr/>
                </a:tc>
                <a:extLst>
                  <a:ext uri="{0D108BD9-81ED-4DB2-BD59-A6C34878D82A}">
                    <a16:rowId xmlns:a16="http://schemas.microsoft.com/office/drawing/2014/main" val="455044197"/>
                  </a:ext>
                </a:extLst>
              </a:tr>
            </a:tbl>
          </a:graphicData>
        </a:graphic>
      </p:graphicFrame>
      <p:graphicFrame>
        <p:nvGraphicFramePr>
          <p:cNvPr id="15" name="Chart 14">
            <a:extLst>
              <a:ext uri="{FF2B5EF4-FFF2-40B4-BE49-F238E27FC236}">
                <a16:creationId xmlns:a16="http://schemas.microsoft.com/office/drawing/2014/main" id="{9A33F1DD-A24C-21C0-9A1D-2808464D6095}"/>
              </a:ext>
            </a:extLst>
          </p:cNvPr>
          <p:cNvGraphicFramePr/>
          <p:nvPr/>
        </p:nvGraphicFramePr>
        <p:xfrm>
          <a:off x="540326" y="1136359"/>
          <a:ext cx="4932218" cy="33386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304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265734" y="1315119"/>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Household Hazardous and Electronic Waste</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20636" y="345745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Chris Sheppard</a:t>
            </a:r>
          </a:p>
          <a:p>
            <a:pPr marL="342900" lvl="1" indent="0" algn="ctr">
              <a:buNone/>
            </a:pPr>
            <a:r>
              <a:rPr lang="en-US" sz="1000" dirty="0">
                <a:latin typeface="Arial" panose="020B0604020202020204" pitchFamily="34" charset="0"/>
                <a:cs typeface="Arial" panose="020B0604020202020204" pitchFamily="34" charset="0"/>
              </a:rPr>
              <a:t>Principal Engineer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CSheppard@pw.lacounty.gov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4246025" y="3460485"/>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John Park</a:t>
            </a:r>
          </a:p>
          <a:p>
            <a:pPr marL="342900" lvl="1" algn="ctr"/>
            <a:r>
              <a:rPr lang="en-US" sz="1000" dirty="0">
                <a:latin typeface="Arial" panose="020B0604020202020204" pitchFamily="34" charset="0"/>
                <a:cs typeface="Arial" panose="020B0604020202020204" pitchFamily="34" charset="0"/>
              </a:rPr>
              <a:t>Senior Environmental Engineer</a:t>
            </a:r>
          </a:p>
          <a:p>
            <a:pPr marL="342900" lvl="1" indent="0" algn="ctr">
              <a:buNone/>
            </a:pPr>
            <a:r>
              <a:rPr lang="en-US" sz="1000" dirty="0">
                <a:latin typeface="Arial" panose="020B0604020202020204" pitchFamily="34" charset="0"/>
                <a:cs typeface="Arial" panose="020B0604020202020204" pitchFamily="34" charset="0"/>
              </a:rPr>
              <a:t>LA City Sanitation</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John.Park@lacity.org</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454020" y="4158359"/>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6203321" y="3460982"/>
            <a:ext cx="2756993" cy="1107996"/>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Yasi Lozano</a:t>
            </a:r>
          </a:p>
          <a:p>
            <a:pPr marL="342900" lvl="1" algn="ctr"/>
            <a:r>
              <a:rPr lang="en-US" sz="1000" dirty="0">
                <a:latin typeface="Arial" panose="020B0604020202020204" pitchFamily="34" charset="0"/>
                <a:cs typeface="Arial" panose="020B0604020202020204" pitchFamily="34" charset="0"/>
              </a:rPr>
              <a:t>Environmental Engineer</a:t>
            </a:r>
          </a:p>
          <a:p>
            <a:pPr marL="342900" lvl="1" algn="ctr"/>
            <a:r>
              <a:rPr lang="en-US" sz="1000" dirty="0">
                <a:latin typeface="Arial" panose="020B0604020202020204" pitchFamily="34" charset="0"/>
                <a:cs typeface="Arial" panose="020B0604020202020204" pitchFamily="34" charset="0"/>
              </a:rPr>
              <a:t>LA City Sanitation</a:t>
            </a:r>
          </a:p>
          <a:p>
            <a:pPr marL="342900" lvl="1" algn="ct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Yasi.Lozano@lacity.org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876817" y="4136048"/>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BA0A944-E591-4707-8B42-8D3E0D46C96C}"/>
              </a:ext>
            </a:extLst>
          </p:cNvPr>
          <p:cNvCxnSpPr/>
          <p:nvPr/>
        </p:nvCxnSpPr>
        <p:spPr>
          <a:xfrm>
            <a:off x="4690032"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4" name="Picture 3" descr="A person smiling for the camera&#10;&#10;Description automatically generated with low confidence">
            <a:extLst>
              <a:ext uri="{FF2B5EF4-FFF2-40B4-BE49-F238E27FC236}">
                <a16:creationId xmlns:a16="http://schemas.microsoft.com/office/drawing/2014/main" id="{83088369-F4AC-C756-04A1-289E2B6110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7"/>
          <a:stretch/>
        </p:blipFill>
        <p:spPr>
          <a:xfrm>
            <a:off x="7026341" y="1773506"/>
            <a:ext cx="1511371" cy="1665474"/>
          </a:xfrm>
          <a:prstGeom prst="rect">
            <a:avLst/>
          </a:prstGeom>
        </p:spPr>
      </p:pic>
      <p:sp>
        <p:nvSpPr>
          <p:cNvPr id="10" name="TextBox 9">
            <a:extLst>
              <a:ext uri="{FF2B5EF4-FFF2-40B4-BE49-F238E27FC236}">
                <a16:creationId xmlns:a16="http://schemas.microsoft.com/office/drawing/2014/main" id="{76BCEAFC-22F7-7D49-D574-65EC37944E0A}"/>
              </a:ext>
            </a:extLst>
          </p:cNvPr>
          <p:cNvSpPr txBox="1"/>
          <p:nvPr/>
        </p:nvSpPr>
        <p:spPr>
          <a:xfrm>
            <a:off x="2114916" y="3463012"/>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Lisa Scales</a:t>
            </a:r>
          </a:p>
          <a:p>
            <a:pPr marL="342900" lvl="1" algn="ctr"/>
            <a:r>
              <a:rPr lang="en-US" sz="1000" dirty="0">
                <a:latin typeface="Arial" panose="020B0604020202020204" pitchFamily="34" charset="0"/>
                <a:cs typeface="Arial" panose="020B0604020202020204" pitchFamily="34" charset="0"/>
              </a:rPr>
              <a:t>Project Engineer</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LScales@lacsd.org</a:t>
            </a:r>
          </a:p>
        </p:txBody>
      </p:sp>
      <p:cxnSp>
        <p:nvCxnSpPr>
          <p:cNvPr id="11" name="Straight Connector 10">
            <a:extLst>
              <a:ext uri="{FF2B5EF4-FFF2-40B4-BE49-F238E27FC236}">
                <a16:creationId xmlns:a16="http://schemas.microsoft.com/office/drawing/2014/main" id="{24198C9A-5A61-B078-4FBD-B662DBF61120}"/>
              </a:ext>
            </a:extLst>
          </p:cNvPr>
          <p:cNvCxnSpPr/>
          <p:nvPr/>
        </p:nvCxnSpPr>
        <p:spPr>
          <a:xfrm>
            <a:off x="2606077"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B21055AE-9A4C-A0A1-392C-C5EB5A9E9F3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516" r="4487"/>
          <a:stretch/>
        </p:blipFill>
        <p:spPr bwMode="auto">
          <a:xfrm>
            <a:off x="603545" y="1773506"/>
            <a:ext cx="1511371" cy="16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erson wearing glasses and a tie&#10;&#10;Description automatically generated with medium confidence">
            <a:extLst>
              <a:ext uri="{FF2B5EF4-FFF2-40B4-BE49-F238E27FC236}">
                <a16:creationId xmlns:a16="http://schemas.microsoft.com/office/drawing/2014/main" id="{093CD994-FE70-9C75-6851-FA7107EDC3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438" t="9421" r="3081" b="28743"/>
          <a:stretch/>
        </p:blipFill>
        <p:spPr>
          <a:xfrm>
            <a:off x="4890971" y="1781265"/>
            <a:ext cx="1511371" cy="1679220"/>
          </a:xfrm>
          <a:prstGeom prst="rect">
            <a:avLst/>
          </a:prstGeom>
        </p:spPr>
      </p:pic>
      <p:pic>
        <p:nvPicPr>
          <p:cNvPr id="6" name="Picture 5" descr="A picture containing person, clothing, smiling, posing&#10;&#10;Description automatically generated">
            <a:extLst>
              <a:ext uri="{FF2B5EF4-FFF2-40B4-BE49-F238E27FC236}">
                <a16:creationId xmlns:a16="http://schemas.microsoft.com/office/drawing/2014/main" id="{F2329322-B3CA-F9CB-63B2-C5E6674277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502" r="4502"/>
          <a:stretch/>
        </p:blipFill>
        <p:spPr>
          <a:xfrm>
            <a:off x="2747144" y="1790427"/>
            <a:ext cx="1511371" cy="1660896"/>
          </a:xfrm>
          <a:prstGeom prst="rect">
            <a:avLst/>
          </a:prstGeom>
        </p:spPr>
      </p:pic>
    </p:spTree>
    <p:extLst>
      <p:ext uri="{BB962C8B-B14F-4D97-AF65-F5344CB8AC3E}">
        <p14:creationId xmlns:p14="http://schemas.microsoft.com/office/powerpoint/2010/main" val="4053540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p7"/>
          <p:cNvSpPr txBox="1">
            <a:spLocks noGrp="1"/>
          </p:cNvSpPr>
          <p:nvPr>
            <p:ph type="body" idx="1"/>
          </p:nvPr>
        </p:nvSpPr>
        <p:spPr>
          <a:xfrm>
            <a:off x="996783" y="1254615"/>
            <a:ext cx="4993200" cy="1108179"/>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400" dirty="0"/>
              <a:t>30 drop-off locations throughout City of Los Angeles</a:t>
            </a:r>
          </a:p>
          <a:p>
            <a:pPr marL="628650" lvl="1" indent="-171450">
              <a:spcBef>
                <a:spcPts val="0"/>
              </a:spcBef>
              <a:buSzPts val="1200"/>
              <a:buFont typeface="Arial" panose="020B0604020202020204" pitchFamily="34" charset="0"/>
              <a:buChar char="•"/>
            </a:pPr>
            <a:r>
              <a:rPr lang="en-US" sz="1400" dirty="0"/>
              <a:t>Includes Senior Citizen Centers, Council District Field Offices, City Hall and other City facilities</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400" dirty="0"/>
              <a:t>Aims to safely dispose of hypodermic needles, syringes, lancets, Epi-pens</a:t>
            </a:r>
            <a:endParaRPr sz="1400" dirty="0"/>
          </a:p>
        </p:txBody>
      </p:sp>
      <p:sp>
        <p:nvSpPr>
          <p:cNvPr id="235" name="Google Shape;235;p7"/>
          <p:cNvSpPr txBox="1">
            <a:spLocks noGrp="1"/>
          </p:cNvSpPr>
          <p:nvPr>
            <p:ph type="body" idx="4"/>
          </p:nvPr>
        </p:nvSpPr>
        <p:spPr>
          <a:xfrm>
            <a:off x="551329" y="403826"/>
            <a:ext cx="5438654" cy="332399"/>
          </a:xfrm>
          <a:prstGeom prst="rect">
            <a:avLst/>
          </a:prstGeom>
          <a:noFill/>
          <a:ln>
            <a:noFill/>
          </a:ln>
        </p:spPr>
        <p:txBody>
          <a:bodyPr spcFirstLastPara="1" wrap="square" lIns="0" tIns="0" rIns="0" bIns="0" anchor="t" anchorCtr="0">
            <a:spAutoFit/>
          </a:bodyPr>
          <a:lstStyle/>
          <a:p>
            <a:pPr marL="0" lvl="0" indent="0" rtl="0">
              <a:lnSpc>
                <a:spcPct val="90000"/>
              </a:lnSpc>
              <a:spcBef>
                <a:spcPts val="0"/>
              </a:spcBef>
              <a:spcAft>
                <a:spcPts val="0"/>
              </a:spcAft>
              <a:buClr>
                <a:schemeClr val="dk1"/>
              </a:buClr>
              <a:buSzPts val="2400"/>
              <a:buNone/>
            </a:pPr>
            <a:r>
              <a:rPr lang="en-US" dirty="0"/>
              <a:t>Remote Sharps &amp; Batteries Collection </a:t>
            </a:r>
            <a:endParaRPr dirty="0"/>
          </a:p>
        </p:txBody>
      </p:sp>
      <p:sp>
        <p:nvSpPr>
          <p:cNvPr id="236" name="Google Shape;236;p7"/>
          <p:cNvSpPr txBox="1">
            <a:spLocks noGrp="1"/>
          </p:cNvSpPr>
          <p:nvPr>
            <p:ph type="body" idx="5"/>
          </p:nvPr>
        </p:nvSpPr>
        <p:spPr>
          <a:xfrm>
            <a:off x="1254967" y="946437"/>
            <a:ext cx="4476831" cy="23013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200"/>
              <a:buNone/>
            </a:pPr>
            <a:r>
              <a:rPr lang="en-US" sz="1600" dirty="0"/>
              <a:t>Sharps Collection Program:</a:t>
            </a:r>
            <a:endParaRPr sz="1600" dirty="0"/>
          </a:p>
        </p:txBody>
      </p:sp>
      <p:sp>
        <p:nvSpPr>
          <p:cNvPr id="7" name="TextBox 6"/>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236;p7">
            <a:extLst>
              <a:ext uri="{FF2B5EF4-FFF2-40B4-BE49-F238E27FC236}">
                <a16:creationId xmlns:a16="http://schemas.microsoft.com/office/drawing/2014/main" id="{690D9BB5-E7F5-DECC-3137-0ABE63F2BCD8}"/>
              </a:ext>
            </a:extLst>
          </p:cNvPr>
          <p:cNvSpPr txBox="1">
            <a:spLocks/>
          </p:cNvSpPr>
          <p:nvPr/>
        </p:nvSpPr>
        <p:spPr>
          <a:xfrm>
            <a:off x="1254966" y="2571750"/>
            <a:ext cx="4476831" cy="2301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13"/>
              </a:spcBef>
              <a:spcAft>
                <a:spcPts val="0"/>
              </a:spcAft>
              <a:buClr>
                <a:schemeClr val="accent1"/>
              </a:buClr>
              <a:buSzPts val="1200"/>
              <a:buFont typeface="Arial"/>
              <a:buNone/>
              <a:defRPr sz="12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0" marR="0" lvl="0" indent="0" algn="l" defTabSz="914400" rtl="0" eaLnBrk="1" fontAlgn="auto" latinLnBrk="0" hangingPunct="1">
              <a:lnSpc>
                <a:spcPct val="90000"/>
              </a:lnSpc>
              <a:spcBef>
                <a:spcPts val="0"/>
              </a:spcBef>
              <a:spcAft>
                <a:spcPts val="0"/>
              </a:spcAft>
              <a:buClr>
                <a:srgbClr val="006959"/>
              </a:buClr>
              <a:buSzPts val="1200"/>
              <a:buFont typeface="Arial"/>
              <a:buNone/>
              <a:tabLst/>
              <a:defRPr/>
            </a:pPr>
            <a:r>
              <a:rPr kumimoji="0" lang="en-US" sz="1600" b="1" i="0" u="none" strike="noStrike" kern="0" cap="none" spc="0" normalizeH="0" baseline="0" noProof="0" dirty="0">
                <a:ln>
                  <a:noFill/>
                </a:ln>
                <a:solidFill>
                  <a:srgbClr val="006959"/>
                </a:solidFill>
                <a:effectLst/>
                <a:uLnTx/>
                <a:uFillTx/>
                <a:latin typeface="Trebuchet MS"/>
                <a:sym typeface="Trebuchet MS"/>
              </a:rPr>
              <a:t>Battery Bucket Collection Program:</a:t>
            </a:r>
          </a:p>
        </p:txBody>
      </p:sp>
      <p:sp>
        <p:nvSpPr>
          <p:cNvPr id="5" name="Google Shape;234;p7">
            <a:extLst>
              <a:ext uri="{FF2B5EF4-FFF2-40B4-BE49-F238E27FC236}">
                <a16:creationId xmlns:a16="http://schemas.microsoft.com/office/drawing/2014/main" id="{1C282987-5513-3CC7-E868-90B199B85541}"/>
              </a:ext>
            </a:extLst>
          </p:cNvPr>
          <p:cNvSpPr txBox="1">
            <a:spLocks/>
          </p:cNvSpPr>
          <p:nvPr/>
        </p:nvSpPr>
        <p:spPr>
          <a:xfrm>
            <a:off x="1052201" y="2912138"/>
            <a:ext cx="4993200" cy="13209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75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750"/>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171450" marR="0" lvl="0" indent="-171450" algn="l" defTabSz="914400" rtl="0" eaLnBrk="1" fontAlgn="auto" latinLnBrk="0" hangingPunct="1">
              <a:lnSpc>
                <a:spcPct val="100000"/>
              </a:lnSpc>
              <a:spcBef>
                <a:spcPts val="0"/>
              </a:spcBef>
              <a:spcAft>
                <a:spcPts val="0"/>
              </a:spcAft>
              <a:buClr>
                <a:srgbClr val="414041"/>
              </a:buClr>
              <a:buSzPts val="1200"/>
              <a:buFont typeface="Arial" panose="020B0604020202020204" pitchFamily="34" charset="0"/>
              <a:buChar char="•"/>
              <a:tabLst/>
              <a:defRPr/>
            </a:pPr>
            <a:r>
              <a:rPr kumimoji="0" lang="en-US" sz="1400" b="0" i="0" u="none" strike="noStrike" kern="0" cap="none" spc="0" normalizeH="0" baseline="0" noProof="0" dirty="0">
                <a:ln>
                  <a:noFill/>
                </a:ln>
                <a:solidFill>
                  <a:srgbClr val="414041"/>
                </a:solidFill>
                <a:effectLst/>
                <a:uLnTx/>
                <a:uFillTx/>
                <a:latin typeface="Arial"/>
                <a:cs typeface="Arial"/>
                <a:sym typeface="Arial"/>
              </a:rPr>
              <a:t>149 sites in City of Los Angeles </a:t>
            </a:r>
          </a:p>
          <a:p>
            <a:pPr marL="628650" marR="0" lvl="1" indent="-171450" algn="l" defTabSz="914400" rtl="0" eaLnBrk="1" fontAlgn="auto" latinLnBrk="0" hangingPunct="1">
              <a:lnSpc>
                <a:spcPct val="100000"/>
              </a:lnSpc>
              <a:spcBef>
                <a:spcPts val="0"/>
              </a:spcBef>
              <a:spcAft>
                <a:spcPts val="0"/>
              </a:spcAft>
              <a:buClr>
                <a:srgbClr val="414041"/>
              </a:buClr>
              <a:buSzPts val="900"/>
              <a:buFont typeface="Arial" panose="020B0604020202020204" pitchFamily="34" charset="0"/>
              <a:buChar char="•"/>
              <a:tabLst/>
              <a:defRPr/>
            </a:pPr>
            <a:r>
              <a:rPr kumimoji="0" lang="en-US" sz="1400" b="0" i="0" u="none" strike="noStrike" kern="0" cap="none" spc="0" normalizeH="0" baseline="0" noProof="0" dirty="0">
                <a:ln>
                  <a:noFill/>
                </a:ln>
                <a:solidFill>
                  <a:srgbClr val="414041"/>
                </a:solidFill>
                <a:effectLst/>
                <a:uLnTx/>
                <a:uFillTx/>
                <a:latin typeface="Arial"/>
                <a:cs typeface="Arial"/>
                <a:sym typeface="Arial"/>
              </a:rPr>
              <a:t>Located in Libraries, Police and Fire Stations, and other City facilities </a:t>
            </a:r>
          </a:p>
          <a:p>
            <a:pPr marL="171450" marR="0" lvl="0" indent="-171450" algn="l" defTabSz="914400" rtl="0" eaLnBrk="1" fontAlgn="auto" latinLnBrk="0" hangingPunct="1">
              <a:lnSpc>
                <a:spcPct val="100000"/>
              </a:lnSpc>
              <a:spcBef>
                <a:spcPts val="0"/>
              </a:spcBef>
              <a:spcAft>
                <a:spcPts val="0"/>
              </a:spcAft>
              <a:buClr>
                <a:srgbClr val="414041"/>
              </a:buClr>
              <a:buSzPts val="1200"/>
              <a:buFont typeface="Arial" panose="020B0604020202020204" pitchFamily="34" charset="0"/>
              <a:buChar char="•"/>
              <a:tabLst/>
              <a:defRPr/>
            </a:pPr>
            <a:r>
              <a:rPr kumimoji="0" lang="en-US" sz="1400" b="0" i="0" u="none" strike="noStrike" kern="0" cap="none" spc="0" normalizeH="0" baseline="0" noProof="0" dirty="0">
                <a:ln>
                  <a:noFill/>
                </a:ln>
                <a:solidFill>
                  <a:srgbClr val="414041"/>
                </a:solidFill>
                <a:effectLst/>
                <a:uLnTx/>
                <a:uFillTx/>
                <a:latin typeface="Arial"/>
                <a:cs typeface="Arial"/>
                <a:sym typeface="Arial"/>
              </a:rPr>
              <a:t>Convenient for residents and City employees</a:t>
            </a:r>
          </a:p>
          <a:p>
            <a:pPr marL="171450" marR="0" lvl="0" indent="-171450" algn="l" defTabSz="914400" rtl="0" eaLnBrk="1" fontAlgn="auto" latinLnBrk="0" hangingPunct="1">
              <a:lnSpc>
                <a:spcPct val="100000"/>
              </a:lnSpc>
              <a:spcBef>
                <a:spcPts val="0"/>
              </a:spcBef>
              <a:spcAft>
                <a:spcPts val="0"/>
              </a:spcAft>
              <a:buClr>
                <a:srgbClr val="414041"/>
              </a:buClr>
              <a:buSzPts val="1200"/>
              <a:buFont typeface="Arial" panose="020B0604020202020204" pitchFamily="34" charset="0"/>
              <a:buChar char="•"/>
              <a:tabLst/>
              <a:defRPr/>
            </a:pPr>
            <a:r>
              <a:rPr kumimoji="0" lang="en-US" sz="1400" b="0" i="0" u="none" strike="noStrike" kern="0" cap="none" spc="0" normalizeH="0" baseline="0" noProof="0" dirty="0">
                <a:ln>
                  <a:noFill/>
                </a:ln>
                <a:solidFill>
                  <a:srgbClr val="414041">
                    <a:lumMod val="50000"/>
                  </a:srgbClr>
                </a:solidFill>
                <a:effectLst/>
                <a:uLnTx/>
                <a:uFillTx/>
                <a:latin typeface="Arial"/>
                <a:cs typeface="Arial"/>
                <a:sym typeface="Arial"/>
              </a:rPr>
              <a:t>Household</a:t>
            </a:r>
            <a:r>
              <a:rPr kumimoji="0" lang="en-US" sz="1400" b="0" i="0" u="none" strike="noStrike" kern="0" cap="none" spc="0" normalizeH="0" baseline="0" noProof="0" dirty="0">
                <a:ln>
                  <a:noFill/>
                </a:ln>
                <a:solidFill>
                  <a:srgbClr val="414041"/>
                </a:solidFill>
                <a:effectLst/>
                <a:uLnTx/>
                <a:uFillTx/>
                <a:latin typeface="Arial"/>
                <a:cs typeface="Arial"/>
                <a:sym typeface="Arial"/>
              </a:rPr>
              <a:t> AA, AAA, D-Cell, C-Cell, rechargeable and button batteries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0451" y="311501"/>
            <a:ext cx="1887294" cy="205129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6459" r="7457" b="4987"/>
          <a:stretch/>
        </p:blipFill>
        <p:spPr>
          <a:xfrm>
            <a:off x="7090450" y="2472567"/>
            <a:ext cx="1887295" cy="2200072"/>
          </a:xfrm>
          <a:prstGeom prst="rect">
            <a:avLst/>
          </a:prstGeom>
        </p:spPr>
      </p:pic>
    </p:spTree>
    <p:extLst>
      <p:ext uri="{BB962C8B-B14F-4D97-AF65-F5344CB8AC3E}">
        <p14:creationId xmlns:p14="http://schemas.microsoft.com/office/powerpoint/2010/main" val="364217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S.A.F.E. Collection Centers</a:t>
            </a:r>
          </a:p>
        </p:txBody>
      </p:sp>
      <p:sp>
        <p:nvSpPr>
          <p:cNvPr id="11" name="Text Placeholder 10"/>
          <p:cNvSpPr>
            <a:spLocks noGrp="1"/>
          </p:cNvSpPr>
          <p:nvPr>
            <p:ph type="body" idx="1"/>
          </p:nvPr>
        </p:nvSpPr>
        <p:spPr/>
        <p:txBody>
          <a:bodyPr/>
          <a:lstStyle/>
          <a:p>
            <a:r>
              <a:rPr lang="en-US" dirty="0"/>
              <a:t>Solvents – Automotive – Flammables - Electronics</a:t>
            </a:r>
          </a:p>
        </p:txBody>
      </p:sp>
      <p:pic>
        <p:nvPicPr>
          <p:cNvPr id="14" name="Picture Placeholder 13"/>
          <p:cNvPicPr>
            <a:picLocks noGrp="1" noChangeAspect="1"/>
          </p:cNvPicPr>
          <p:nvPr>
            <p:ph type="pic" idx="3"/>
          </p:nvPr>
        </p:nvPicPr>
        <p:blipFill rotWithShape="1">
          <a:blip r:embed="rId2" cstate="print">
            <a:extLst>
              <a:ext uri="{28A0092B-C50C-407E-A947-70E740481C1C}">
                <a14:useLocalDpi xmlns:a14="http://schemas.microsoft.com/office/drawing/2010/main"/>
              </a:ext>
            </a:extLst>
          </a:blip>
          <a:srcRect l="8396" t="327" r="62" b="-327"/>
          <a:stretch/>
        </p:blipFill>
        <p:spPr>
          <a:xfrm>
            <a:off x="5392684" y="1428488"/>
            <a:ext cx="3751316" cy="2734068"/>
          </a:xfrm>
        </p:spPr>
      </p:pic>
      <p:sp>
        <p:nvSpPr>
          <p:cNvPr id="12" name="Text Placeholder 11"/>
          <p:cNvSpPr>
            <a:spLocks noGrp="1"/>
          </p:cNvSpPr>
          <p:nvPr>
            <p:ph type="body" idx="2"/>
          </p:nvPr>
        </p:nvSpPr>
        <p:spPr>
          <a:xfrm>
            <a:off x="0" y="983572"/>
            <a:ext cx="5445698" cy="3623899"/>
          </a:xfrm>
        </p:spPr>
        <p:txBody>
          <a:bodyPr/>
          <a:lstStyle/>
          <a:p>
            <a:pPr>
              <a:buFont typeface="Arial" panose="020B0604020202020204" pitchFamily="34" charset="0"/>
              <a:buChar char="•"/>
            </a:pPr>
            <a:r>
              <a:rPr lang="en-US" sz="1600" dirty="0"/>
              <a:t>7 S.A.F.E. Centers – </a:t>
            </a:r>
            <a:r>
              <a:rPr lang="en-US" sz="1600" dirty="0">
                <a:solidFill>
                  <a:schemeClr val="tx1">
                    <a:lumMod val="50000"/>
                  </a:schemeClr>
                </a:solidFill>
              </a:rPr>
              <a:t>P</a:t>
            </a:r>
            <a:r>
              <a:rPr lang="en-US" sz="1600" dirty="0"/>
              <a:t>ermanent Household Hazardous Waste (</a:t>
            </a:r>
            <a:r>
              <a:rPr lang="en-US" sz="1600" dirty="0">
                <a:solidFill>
                  <a:schemeClr val="tx1">
                    <a:lumMod val="50000"/>
                  </a:schemeClr>
                </a:solidFill>
              </a:rPr>
              <a:t>HHW</a:t>
            </a:r>
            <a:r>
              <a:rPr lang="en-US" sz="1600" dirty="0"/>
              <a:t>) collection centers </a:t>
            </a:r>
          </a:p>
          <a:p>
            <a:pPr lvl="1">
              <a:buFont typeface="Arial" panose="020B0604020202020204" pitchFamily="34" charset="0"/>
              <a:buChar char="•"/>
            </a:pPr>
            <a:r>
              <a:rPr lang="en-US" sz="1200" dirty="0"/>
              <a:t>Drive-thru, drop-off service free to City and County of Los Angeles Residents</a:t>
            </a:r>
          </a:p>
          <a:p>
            <a:pPr lvl="1">
              <a:buFont typeface="Arial" panose="020B0604020202020204" pitchFamily="34" charset="0"/>
              <a:buChar char="•"/>
            </a:pPr>
            <a:r>
              <a:rPr lang="en-US" sz="1200" dirty="0"/>
              <a:t>Open on Saturdays &amp; Sundays, 9am – 3pm</a:t>
            </a:r>
          </a:p>
          <a:p>
            <a:pPr lvl="1">
              <a:buFont typeface="Arial" panose="020B0604020202020204" pitchFamily="34" charset="0"/>
              <a:buChar char="•"/>
            </a:pPr>
            <a:r>
              <a:rPr lang="en-US" sz="1200" dirty="0"/>
              <a:t>MOU with UCLA to operate a S.A.F.E. Center on campus with EH&amp;S Department</a:t>
            </a:r>
          </a:p>
          <a:p>
            <a:pPr lvl="2">
              <a:buFont typeface="Arial" panose="020B0604020202020204" pitchFamily="34" charset="0"/>
              <a:buChar char="•"/>
            </a:pPr>
            <a:r>
              <a:rPr lang="en-US" sz="1200" dirty="0"/>
              <a:t>Thursdays, Fridays &amp; Saturdays, 8am – 2pm</a:t>
            </a:r>
          </a:p>
          <a:p>
            <a:pPr lvl="2">
              <a:buFont typeface="Arial" panose="020B0604020202020204" pitchFamily="34" charset="0"/>
              <a:buChar char="•"/>
            </a:pPr>
            <a:endParaRPr lang="en-US" sz="1200" dirty="0"/>
          </a:p>
          <a:p>
            <a:pPr>
              <a:buFont typeface="Arial" panose="020B0604020202020204" pitchFamily="34" charset="0"/>
              <a:buChar char="•"/>
            </a:pPr>
            <a:r>
              <a:rPr lang="en-US" sz="1600" dirty="0"/>
              <a:t>Over 130,000 participants annually, collecting over 8M pounds HHW and E-Waste</a:t>
            </a:r>
          </a:p>
          <a:p>
            <a:pPr lvl="2">
              <a:buFont typeface="Arial" panose="020B0604020202020204" pitchFamily="34" charset="0"/>
              <a:buChar char="•"/>
            </a:pPr>
            <a:endParaRPr lang="en-US" dirty="0"/>
          </a:p>
          <a:p>
            <a:pPr>
              <a:buFont typeface="Arial" panose="020B0604020202020204" pitchFamily="34" charset="0"/>
              <a:buChar char="•"/>
            </a:pPr>
            <a:r>
              <a:rPr lang="en-US" sz="1600" dirty="0"/>
              <a:t>First S.A.F.E. Center at Hyperion Water Reclamation Plant opened in 2002</a:t>
            </a:r>
            <a:br>
              <a:rPr lang="en-US" sz="1600" dirty="0"/>
            </a:br>
            <a:br>
              <a:rPr lang="en-US" dirty="0"/>
            </a:br>
            <a:endParaRPr lang="en-US" dirty="0"/>
          </a:p>
        </p:txBody>
      </p:sp>
      <p:sp>
        <p:nvSpPr>
          <p:cNvPr id="2" name="Rectangle 1">
            <a:extLst>
              <a:ext uri="{FF2B5EF4-FFF2-40B4-BE49-F238E27FC236}">
                <a16:creationId xmlns:a16="http://schemas.microsoft.com/office/drawing/2014/main" id="{F99ECF66-FA28-3B65-57D6-4AA81D3C72F7}"/>
              </a:ext>
            </a:extLst>
          </p:cNvPr>
          <p:cNvSpPr/>
          <p:nvPr/>
        </p:nvSpPr>
        <p:spPr>
          <a:xfrm>
            <a:off x="170965" y="4821382"/>
            <a:ext cx="1990344"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7460165" y="4162556"/>
            <a:ext cx="168383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dirty="0">
                <a:ln>
                  <a:noFill/>
                </a:ln>
                <a:solidFill>
                  <a:srgbClr val="000000"/>
                </a:solidFill>
                <a:effectLst/>
                <a:uLnTx/>
                <a:uFillTx/>
                <a:latin typeface="Arial"/>
                <a:cs typeface="Arial"/>
                <a:sym typeface="Arial"/>
              </a:rPr>
              <a:t>Randall S.A.F.E. Center</a:t>
            </a:r>
          </a:p>
        </p:txBody>
      </p:sp>
    </p:spTree>
    <p:extLst>
      <p:ext uri="{BB962C8B-B14F-4D97-AF65-F5344CB8AC3E}">
        <p14:creationId xmlns:p14="http://schemas.microsoft.com/office/powerpoint/2010/main" val="1038843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8DB7-BD1A-9C3B-B834-CF4898DC46A4}"/>
              </a:ext>
            </a:extLst>
          </p:cNvPr>
          <p:cNvSpPr>
            <a:spLocks noGrp="1"/>
          </p:cNvSpPr>
          <p:nvPr>
            <p:ph type="title"/>
          </p:nvPr>
        </p:nvSpPr>
        <p:spPr/>
        <p:txBody>
          <a:bodyPr/>
          <a:lstStyle/>
          <a:p>
            <a:r>
              <a:rPr lang="en-US" dirty="0"/>
              <a:t>City of Los Angeles Demographics</a:t>
            </a:r>
          </a:p>
        </p:txBody>
      </p:sp>
      <p:pic>
        <p:nvPicPr>
          <p:cNvPr id="4" name="Picture Placeholder 3"/>
          <p:cNvPicPr>
            <a:picLocks noGrp="1" noChangeAspect="1"/>
          </p:cNvPicPr>
          <p:nvPr>
            <p:ph type="pic" idx="3"/>
          </p:nvPr>
        </p:nvPicPr>
        <p:blipFill rotWithShape="1">
          <a:blip r:embed="rId2" cstate="print">
            <a:extLst>
              <a:ext uri="{28A0092B-C50C-407E-A947-70E740481C1C}">
                <a14:useLocalDpi xmlns:a14="http://schemas.microsoft.com/office/drawing/2010/main"/>
              </a:ext>
            </a:extLst>
          </a:blip>
          <a:srcRect l="12300" t="11596" r="7754" b="6505"/>
          <a:stretch/>
        </p:blipFill>
        <p:spPr>
          <a:xfrm>
            <a:off x="6110868" y="585491"/>
            <a:ext cx="3033132" cy="4022149"/>
          </a:xfrm>
        </p:spPr>
      </p:pic>
      <p:sp>
        <p:nvSpPr>
          <p:cNvPr id="9" name="Rectangle 8">
            <a:extLst>
              <a:ext uri="{FF2B5EF4-FFF2-40B4-BE49-F238E27FC236}">
                <a16:creationId xmlns:a16="http://schemas.microsoft.com/office/drawing/2014/main" id="{B32E9760-DD82-AB82-89CC-A03A73DF3156}"/>
              </a:ext>
            </a:extLst>
          </p:cNvPr>
          <p:cNvSpPr/>
          <p:nvPr/>
        </p:nvSpPr>
        <p:spPr>
          <a:xfrm>
            <a:off x="145473" y="4814455"/>
            <a:ext cx="2050472" cy="256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p:cNvSpPr txBox="1"/>
          <p:nvPr/>
        </p:nvSpPr>
        <p:spPr>
          <a:xfrm>
            <a:off x="211873" y="812907"/>
            <a:ext cx="543064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4041"/>
                </a:solidFill>
                <a:effectLst/>
                <a:uLnTx/>
                <a:uFillTx/>
                <a:latin typeface="Arial"/>
                <a:cs typeface="Arial"/>
                <a:sym typeface="Arial"/>
              </a:rPr>
              <a:t>~ 3.9M Residents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4041"/>
                </a:solidFill>
                <a:effectLst/>
                <a:uLnTx/>
                <a:uFillTx/>
                <a:latin typeface="Arial"/>
                <a:cs typeface="Arial"/>
                <a:sym typeface="Arial"/>
              </a:rPr>
              <a:t>~ 468.7 square miles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4041"/>
                </a:solidFill>
                <a:effectLst/>
                <a:uLnTx/>
                <a:uFillTx/>
                <a:latin typeface="Arial"/>
                <a:cs typeface="Arial"/>
                <a:sym typeface="Arial"/>
              </a:rPr>
              <a:t>8,312 residents per square mile, 1.5M housing units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4041"/>
                </a:solidFill>
                <a:effectLst/>
                <a:uLnTx/>
                <a:uFillTx/>
                <a:latin typeface="Arial"/>
                <a:cs typeface="Arial"/>
                <a:sym typeface="Arial"/>
              </a:rPr>
              <a:t>15 Council Districts</a:t>
            </a:r>
          </a:p>
        </p:txBody>
      </p:sp>
      <p:sp>
        <p:nvSpPr>
          <p:cNvPr id="12" name="TextBox 11"/>
          <p:cNvSpPr txBox="1"/>
          <p:nvPr/>
        </p:nvSpPr>
        <p:spPr>
          <a:xfrm>
            <a:off x="211873" y="4838840"/>
            <a:ext cx="35014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Source: </a:t>
            </a:r>
            <a:r>
              <a:rPr kumimoji="0" lang="en-US" sz="800" b="0" i="0" u="none" strike="noStrike" kern="0" cap="none" spc="0" normalizeH="0" baseline="0" noProof="0" dirty="0">
                <a:ln>
                  <a:noFill/>
                </a:ln>
                <a:solidFill>
                  <a:srgbClr val="000000"/>
                </a:solidFill>
                <a:effectLst/>
                <a:uLnTx/>
                <a:uFillTx/>
                <a:latin typeface="Arial"/>
                <a:cs typeface="Arial"/>
                <a:sym typeface="Arial"/>
                <a:hlinkClick r:id="rId3"/>
              </a:rPr>
              <a:t>https://planning.lacity.org/resources/demographics</a:t>
            </a:r>
            <a:r>
              <a:rPr kumimoji="0" lang="en-US" sz="800" b="0" i="0" u="none" strike="noStrike" kern="0" cap="none" spc="0" normalizeH="0" baseline="0" noProof="0" dirty="0">
                <a:ln>
                  <a:noFill/>
                </a:ln>
                <a:solidFill>
                  <a:srgbClr val="000000"/>
                </a:solidFill>
                <a:effectLst/>
                <a:uLnTx/>
                <a:uFillTx/>
                <a:latin typeface="Arial"/>
                <a:cs typeface="Arial"/>
                <a:sym typeface="Arial"/>
              </a:rPr>
              <a:t> </a:t>
            </a:r>
          </a:p>
        </p:txBody>
      </p:sp>
      <p:graphicFrame>
        <p:nvGraphicFramePr>
          <p:cNvPr id="14" name="Table 13"/>
          <p:cNvGraphicFramePr>
            <a:graphicFrameLocks noGrp="1"/>
          </p:cNvGraphicFramePr>
          <p:nvPr/>
        </p:nvGraphicFramePr>
        <p:xfrm>
          <a:off x="769434" y="2074126"/>
          <a:ext cx="5263375" cy="2477654"/>
        </p:xfrm>
        <a:graphic>
          <a:graphicData uri="http://schemas.openxmlformats.org/drawingml/2006/table">
            <a:tbl>
              <a:tblPr firstRow="1" bandRow="1"/>
              <a:tblGrid>
                <a:gridCol w="2587083">
                  <a:extLst>
                    <a:ext uri="{9D8B030D-6E8A-4147-A177-3AD203B41FA5}">
                      <a16:colId xmlns:a16="http://schemas.microsoft.com/office/drawing/2014/main" val="427431438"/>
                    </a:ext>
                  </a:extLst>
                </a:gridCol>
                <a:gridCol w="2676292">
                  <a:extLst>
                    <a:ext uri="{9D8B030D-6E8A-4147-A177-3AD203B41FA5}">
                      <a16:colId xmlns:a16="http://schemas.microsoft.com/office/drawing/2014/main" val="3486131270"/>
                    </a:ext>
                  </a:extLst>
                </a:gridCol>
              </a:tblGrid>
              <a:tr h="309866">
                <a:tc>
                  <a:txBody>
                    <a:bodyPr/>
                    <a:lstStyle/>
                    <a:p>
                      <a:pPr algn="ctr"/>
                      <a:r>
                        <a:rPr lang="en-US" sz="1600" b="1" dirty="0">
                          <a:solidFill>
                            <a:schemeClr val="tx1">
                              <a:lumMod val="50000"/>
                            </a:schemeClr>
                          </a:solidFill>
                          <a:latin typeface="Trebuchet MS" panose="020B0603020202020204" pitchFamily="34" charset="0"/>
                        </a:rPr>
                        <a:t>S.A.F.E. Center</a:t>
                      </a:r>
                    </a:p>
                  </a:txBody>
                  <a:tcPr>
                    <a:solidFill>
                      <a:schemeClr val="accent6"/>
                    </a:solidFill>
                  </a:tcPr>
                </a:tc>
                <a:tc>
                  <a:txBody>
                    <a:bodyPr/>
                    <a:lstStyle/>
                    <a:p>
                      <a:pPr algn="ctr"/>
                      <a:r>
                        <a:rPr lang="en-US" sz="1600" b="1" dirty="0">
                          <a:solidFill>
                            <a:schemeClr val="tx1">
                              <a:lumMod val="50000"/>
                            </a:schemeClr>
                          </a:solidFill>
                          <a:latin typeface="Trebuchet MS" panose="020B0603020202020204" pitchFamily="34" charset="0"/>
                        </a:rPr>
                        <a:t>Serving Communities</a:t>
                      </a:r>
                    </a:p>
                  </a:txBody>
                  <a:tcPr>
                    <a:solidFill>
                      <a:schemeClr val="accent6"/>
                    </a:solidFill>
                  </a:tcPr>
                </a:tc>
                <a:extLst>
                  <a:ext uri="{0D108BD9-81ED-4DB2-BD59-A6C34878D82A}">
                    <a16:rowId xmlns:a16="http://schemas.microsoft.com/office/drawing/2014/main" val="2641869729"/>
                  </a:ext>
                </a:extLst>
              </a:tr>
              <a:tr h="347287">
                <a:tc>
                  <a:txBody>
                    <a:bodyPr/>
                    <a:lstStyle/>
                    <a:p>
                      <a:pPr algn="ctr"/>
                      <a:r>
                        <a:rPr lang="en-US" sz="1300" dirty="0">
                          <a:latin typeface="Trebuchet MS" panose="020B0603020202020204" pitchFamily="34" charset="0"/>
                        </a:rPr>
                        <a:t>Nicole </a:t>
                      </a:r>
                      <a:r>
                        <a:rPr lang="en-US" sz="1300" dirty="0" err="1">
                          <a:latin typeface="Trebuchet MS" panose="020B0603020202020204" pitchFamily="34" charset="0"/>
                        </a:rPr>
                        <a:t>Bernson</a:t>
                      </a:r>
                      <a:r>
                        <a:rPr lang="en-US" sz="1300" dirty="0">
                          <a:latin typeface="Trebuchet MS" panose="020B0603020202020204" pitchFamily="34" charset="0"/>
                        </a:rPr>
                        <a:t> (Balboa)</a:t>
                      </a:r>
                    </a:p>
                  </a:txBody>
                  <a:tcPr/>
                </a:tc>
                <a:tc>
                  <a:txBody>
                    <a:bodyPr/>
                    <a:lstStyle/>
                    <a:p>
                      <a:pPr algn="ctr"/>
                      <a:r>
                        <a:rPr lang="en-US" sz="1300" dirty="0">
                          <a:latin typeface="Trebuchet MS" panose="020B0603020202020204" pitchFamily="34" charset="0"/>
                        </a:rPr>
                        <a:t>West</a:t>
                      </a:r>
                      <a:r>
                        <a:rPr lang="en-US" sz="1300" baseline="0" dirty="0">
                          <a:latin typeface="Trebuchet MS" panose="020B0603020202020204" pitchFamily="34" charset="0"/>
                        </a:rPr>
                        <a:t> Valley</a:t>
                      </a:r>
                      <a:endParaRPr lang="en-US" sz="1300" dirty="0">
                        <a:latin typeface="Trebuchet MS" panose="020B0603020202020204" pitchFamily="34" charset="0"/>
                      </a:endParaRPr>
                    </a:p>
                  </a:txBody>
                  <a:tcPr/>
                </a:tc>
                <a:extLst>
                  <a:ext uri="{0D108BD9-81ED-4DB2-BD59-A6C34878D82A}">
                    <a16:rowId xmlns:a16="http://schemas.microsoft.com/office/drawing/2014/main" val="139998163"/>
                  </a:ext>
                </a:extLst>
              </a:tr>
              <a:tr h="281697">
                <a:tc>
                  <a:txBody>
                    <a:bodyPr/>
                    <a:lstStyle/>
                    <a:p>
                      <a:pPr algn="ctr"/>
                      <a:r>
                        <a:rPr lang="en-US" sz="1300" dirty="0">
                          <a:latin typeface="Trebuchet MS" panose="020B0603020202020204" pitchFamily="34" charset="0"/>
                        </a:rPr>
                        <a:t>Randall Street</a:t>
                      </a:r>
                    </a:p>
                  </a:txBody>
                  <a:tcPr/>
                </a:tc>
                <a:tc>
                  <a:txBody>
                    <a:bodyPr/>
                    <a:lstStyle/>
                    <a:p>
                      <a:pPr algn="ctr"/>
                      <a:r>
                        <a:rPr lang="en-US" sz="1300" dirty="0">
                          <a:latin typeface="Trebuchet MS" panose="020B0603020202020204" pitchFamily="34" charset="0"/>
                        </a:rPr>
                        <a:t>East Valley</a:t>
                      </a:r>
                    </a:p>
                  </a:txBody>
                  <a:tcPr/>
                </a:tc>
                <a:extLst>
                  <a:ext uri="{0D108BD9-81ED-4DB2-BD59-A6C34878D82A}">
                    <a16:rowId xmlns:a16="http://schemas.microsoft.com/office/drawing/2014/main" val="895945140"/>
                  </a:ext>
                </a:extLst>
              </a:tr>
              <a:tr h="281697">
                <a:tc>
                  <a:txBody>
                    <a:bodyPr/>
                    <a:lstStyle/>
                    <a:p>
                      <a:pPr algn="ctr"/>
                      <a:r>
                        <a:rPr lang="en-US" sz="1300" dirty="0">
                          <a:latin typeface="Trebuchet MS" panose="020B0603020202020204" pitchFamily="34" charset="0"/>
                        </a:rPr>
                        <a:t>LA-Glendale</a:t>
                      </a:r>
                    </a:p>
                  </a:txBody>
                  <a:tcPr/>
                </a:tc>
                <a:tc>
                  <a:txBody>
                    <a:bodyPr/>
                    <a:lstStyle/>
                    <a:p>
                      <a:pPr algn="ctr"/>
                      <a:r>
                        <a:rPr lang="en-US" sz="1300" dirty="0">
                          <a:latin typeface="Trebuchet MS" panose="020B0603020202020204" pitchFamily="34" charset="0"/>
                        </a:rPr>
                        <a:t>Central LA</a:t>
                      </a:r>
                    </a:p>
                  </a:txBody>
                  <a:tcPr/>
                </a:tc>
                <a:extLst>
                  <a:ext uri="{0D108BD9-81ED-4DB2-BD59-A6C34878D82A}">
                    <a16:rowId xmlns:a16="http://schemas.microsoft.com/office/drawing/2014/main" val="2360213577"/>
                  </a:ext>
                </a:extLst>
              </a:tr>
              <a:tr h="281697">
                <a:tc>
                  <a:txBody>
                    <a:bodyPr/>
                    <a:lstStyle/>
                    <a:p>
                      <a:pPr algn="ctr"/>
                      <a:r>
                        <a:rPr lang="en-US" sz="1300" dirty="0">
                          <a:latin typeface="Trebuchet MS" panose="020B0603020202020204" pitchFamily="34" charset="0"/>
                        </a:rPr>
                        <a:t>UCLA</a:t>
                      </a:r>
                    </a:p>
                  </a:txBody>
                  <a:tcPr/>
                </a:tc>
                <a:tc>
                  <a:txBody>
                    <a:bodyPr/>
                    <a:lstStyle/>
                    <a:p>
                      <a:pPr algn="ctr"/>
                      <a:r>
                        <a:rPr lang="en-US" sz="1300" dirty="0">
                          <a:latin typeface="Trebuchet MS" panose="020B0603020202020204" pitchFamily="34" charset="0"/>
                        </a:rPr>
                        <a:t>West LA</a:t>
                      </a:r>
                    </a:p>
                  </a:txBody>
                  <a:tcPr/>
                </a:tc>
                <a:extLst>
                  <a:ext uri="{0D108BD9-81ED-4DB2-BD59-A6C34878D82A}">
                    <a16:rowId xmlns:a16="http://schemas.microsoft.com/office/drawing/2014/main" val="3563798334"/>
                  </a:ext>
                </a:extLst>
              </a:tr>
              <a:tr h="281697">
                <a:tc>
                  <a:txBody>
                    <a:bodyPr/>
                    <a:lstStyle/>
                    <a:p>
                      <a:pPr algn="ctr"/>
                      <a:r>
                        <a:rPr lang="en-US" sz="1300" dirty="0">
                          <a:latin typeface="Trebuchet MS" panose="020B0603020202020204" pitchFamily="34" charset="0"/>
                        </a:rPr>
                        <a:t>Washington Blvd.</a:t>
                      </a:r>
                    </a:p>
                  </a:txBody>
                  <a:tcPr/>
                </a:tc>
                <a:tc>
                  <a:txBody>
                    <a:bodyPr/>
                    <a:lstStyle/>
                    <a:p>
                      <a:pPr algn="ctr"/>
                      <a:r>
                        <a:rPr lang="en-US" sz="1300" dirty="0">
                          <a:latin typeface="Trebuchet MS" panose="020B0603020202020204" pitchFamily="34" charset="0"/>
                        </a:rPr>
                        <a:t>East LA</a:t>
                      </a:r>
                    </a:p>
                  </a:txBody>
                  <a:tcPr/>
                </a:tc>
                <a:extLst>
                  <a:ext uri="{0D108BD9-81ED-4DB2-BD59-A6C34878D82A}">
                    <a16:rowId xmlns:a16="http://schemas.microsoft.com/office/drawing/2014/main" val="3204427095"/>
                  </a:ext>
                </a:extLst>
              </a:tr>
              <a:tr h="347287">
                <a:tc>
                  <a:txBody>
                    <a:bodyPr/>
                    <a:lstStyle/>
                    <a:p>
                      <a:pPr algn="ctr"/>
                      <a:r>
                        <a:rPr lang="en-US" sz="1300" dirty="0">
                          <a:latin typeface="Trebuchet MS" panose="020B0603020202020204" pitchFamily="34" charset="0"/>
                        </a:rPr>
                        <a:t>Hyperion</a:t>
                      </a:r>
                    </a:p>
                  </a:txBody>
                  <a:tcPr/>
                </a:tc>
                <a:tc>
                  <a:txBody>
                    <a:bodyPr/>
                    <a:lstStyle/>
                    <a:p>
                      <a:pPr algn="ctr"/>
                      <a:r>
                        <a:rPr lang="en-US" sz="1300" dirty="0">
                          <a:latin typeface="Trebuchet MS" panose="020B0603020202020204" pitchFamily="34" charset="0"/>
                        </a:rPr>
                        <a:t>Playa Del</a:t>
                      </a:r>
                      <a:r>
                        <a:rPr lang="en-US" sz="1300" baseline="0" dirty="0">
                          <a:latin typeface="Trebuchet MS" panose="020B0603020202020204" pitchFamily="34" charset="0"/>
                        </a:rPr>
                        <a:t> Rey, Beach Cities</a:t>
                      </a:r>
                      <a:endParaRPr lang="en-US" sz="1300" dirty="0">
                        <a:latin typeface="Trebuchet MS" panose="020B0603020202020204" pitchFamily="34" charset="0"/>
                      </a:endParaRPr>
                    </a:p>
                  </a:txBody>
                  <a:tcPr/>
                </a:tc>
                <a:extLst>
                  <a:ext uri="{0D108BD9-81ED-4DB2-BD59-A6C34878D82A}">
                    <a16:rowId xmlns:a16="http://schemas.microsoft.com/office/drawing/2014/main" val="1575739096"/>
                  </a:ext>
                </a:extLst>
              </a:tr>
              <a:tr h="281697">
                <a:tc>
                  <a:txBody>
                    <a:bodyPr/>
                    <a:lstStyle/>
                    <a:p>
                      <a:pPr algn="ctr"/>
                      <a:r>
                        <a:rPr lang="en-US" sz="1300" dirty="0" err="1">
                          <a:latin typeface="Trebuchet MS" panose="020B0603020202020204" pitchFamily="34" charset="0"/>
                        </a:rPr>
                        <a:t>Gaffey</a:t>
                      </a:r>
                      <a:r>
                        <a:rPr lang="en-US" sz="1300" baseline="0" dirty="0">
                          <a:latin typeface="Trebuchet MS" panose="020B0603020202020204" pitchFamily="34" charset="0"/>
                        </a:rPr>
                        <a:t> Street</a:t>
                      </a:r>
                      <a:endParaRPr lang="en-US" sz="1300" dirty="0">
                        <a:latin typeface="Trebuchet MS" panose="020B0603020202020204" pitchFamily="34" charset="0"/>
                      </a:endParaRPr>
                    </a:p>
                  </a:txBody>
                  <a:tcPr/>
                </a:tc>
                <a:tc>
                  <a:txBody>
                    <a:bodyPr/>
                    <a:lstStyle/>
                    <a:p>
                      <a:pPr algn="ctr"/>
                      <a:r>
                        <a:rPr lang="en-US" sz="1300" dirty="0">
                          <a:latin typeface="Trebuchet MS" panose="020B0603020202020204" pitchFamily="34" charset="0"/>
                        </a:rPr>
                        <a:t>Harbor Area</a:t>
                      </a:r>
                    </a:p>
                  </a:txBody>
                  <a:tcPr/>
                </a:tc>
                <a:extLst>
                  <a:ext uri="{0D108BD9-81ED-4DB2-BD59-A6C34878D82A}">
                    <a16:rowId xmlns:a16="http://schemas.microsoft.com/office/drawing/2014/main" val="3725950278"/>
                  </a:ext>
                </a:extLst>
              </a:tr>
            </a:tbl>
          </a:graphicData>
        </a:graphic>
      </p:graphicFrame>
    </p:spTree>
    <p:extLst>
      <p:ext uri="{BB962C8B-B14F-4D97-AF65-F5344CB8AC3E}">
        <p14:creationId xmlns:p14="http://schemas.microsoft.com/office/powerpoint/2010/main" val="202739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S.A.F.E. Collection Centers (cont’d)</a:t>
            </a:r>
          </a:p>
        </p:txBody>
      </p:sp>
      <p:sp>
        <p:nvSpPr>
          <p:cNvPr id="11" name="Text Placeholder 10"/>
          <p:cNvSpPr>
            <a:spLocks noGrp="1"/>
          </p:cNvSpPr>
          <p:nvPr>
            <p:ph type="body" idx="1"/>
          </p:nvPr>
        </p:nvSpPr>
        <p:spPr/>
        <p:txBody>
          <a:bodyPr/>
          <a:lstStyle/>
          <a:p>
            <a:r>
              <a:rPr lang="en-US" dirty="0"/>
              <a:t>Solvents – Automotive – Flammables - Electronics</a:t>
            </a:r>
          </a:p>
        </p:txBody>
      </p:sp>
      <p:sp>
        <p:nvSpPr>
          <p:cNvPr id="12" name="Text Placeholder 11"/>
          <p:cNvSpPr>
            <a:spLocks noGrp="1"/>
          </p:cNvSpPr>
          <p:nvPr>
            <p:ph type="body" idx="2"/>
          </p:nvPr>
        </p:nvSpPr>
        <p:spPr>
          <a:xfrm>
            <a:off x="219456" y="1093059"/>
            <a:ext cx="4538174" cy="3405352"/>
          </a:xfrm>
        </p:spPr>
        <p:txBody>
          <a:bodyPr/>
          <a:lstStyle/>
          <a:p>
            <a:pPr>
              <a:buFont typeface="Arial" panose="020B0604020202020204" pitchFamily="34" charset="0"/>
              <a:buChar char="•"/>
            </a:pPr>
            <a:r>
              <a:rPr lang="en-US" sz="1600" dirty="0"/>
              <a:t>Very Small Quantity Generator (VSQG) Program</a:t>
            </a:r>
          </a:p>
          <a:p>
            <a:pPr lvl="1">
              <a:buFont typeface="Arial" panose="020B0604020202020204" pitchFamily="34" charset="0"/>
              <a:buChar char="•"/>
            </a:pPr>
            <a:r>
              <a:rPr lang="en-US" sz="1200" dirty="0"/>
              <a:t>Economical solution for small businesses that generate small quantities of hazardous waste</a:t>
            </a:r>
          </a:p>
          <a:p>
            <a:pPr lvl="1">
              <a:buFont typeface="Arial" panose="020B0604020202020204" pitchFamily="34" charset="0"/>
              <a:buChar char="•"/>
            </a:pPr>
            <a:r>
              <a:rPr lang="en-US" sz="1200" dirty="0"/>
              <a:t>appointment-based, fee-based program</a:t>
            </a:r>
          </a:p>
          <a:p>
            <a:pPr lvl="1">
              <a:buFont typeface="Arial" panose="020B0604020202020204" pitchFamily="34" charset="0"/>
              <a:buChar char="•"/>
            </a:pPr>
            <a:r>
              <a:rPr lang="en-US" sz="1200" dirty="0"/>
              <a:t>Small businesses work directly with hazardous waste contractor</a:t>
            </a:r>
            <a:br>
              <a:rPr lang="en-US" dirty="0"/>
            </a:br>
            <a:endParaRPr lang="en-US" dirty="0"/>
          </a:p>
          <a:p>
            <a:pPr>
              <a:buFont typeface="Arial" panose="020B0604020202020204" pitchFamily="34" charset="0"/>
              <a:buChar char="•"/>
            </a:pPr>
            <a:r>
              <a:rPr lang="en-US" sz="1600" dirty="0"/>
              <a:t>Reuse, Recycle and Reduce Program</a:t>
            </a:r>
          </a:p>
          <a:p>
            <a:pPr lvl="1" indent="-457200">
              <a:buFont typeface="Arial" panose="020B0604020202020204" pitchFamily="34" charset="0"/>
              <a:buChar char="•"/>
            </a:pPr>
            <a:r>
              <a:rPr lang="en-US" sz="1200" dirty="0"/>
              <a:t>Collected at SAFE Centers that meet program criteria.</a:t>
            </a:r>
          </a:p>
          <a:p>
            <a:pPr lvl="1" indent="-457200">
              <a:buFont typeface="Arial" panose="020B0604020202020204" pitchFamily="34" charset="0"/>
              <a:buChar char="•"/>
            </a:pPr>
            <a:r>
              <a:rPr lang="en-US" sz="1200" dirty="0"/>
              <a:t>Includes new/unused, unopened, good condition items.</a:t>
            </a:r>
          </a:p>
          <a:p>
            <a:pPr lvl="1" indent="-457200">
              <a:buFont typeface="Arial" panose="020B0604020202020204" pitchFamily="34" charset="0"/>
              <a:buChar char="•"/>
            </a:pPr>
            <a:r>
              <a:rPr lang="en-US" sz="1200" dirty="0"/>
              <a:t>LASAN Giveaway Events</a:t>
            </a:r>
          </a:p>
          <a:p>
            <a:pPr lvl="1">
              <a:buFont typeface="Arial" panose="020B0604020202020204" pitchFamily="34" charset="0"/>
              <a:buChar char="•"/>
            </a:pP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9452" y="1449736"/>
            <a:ext cx="3880163" cy="2910122"/>
          </a:xfrm>
          <a:prstGeom prst="rect">
            <a:avLst/>
          </a:prstGeom>
        </p:spPr>
      </p:pic>
      <p:sp>
        <p:nvSpPr>
          <p:cNvPr id="2" name="Rectangle 1">
            <a:extLst>
              <a:ext uri="{FF2B5EF4-FFF2-40B4-BE49-F238E27FC236}">
                <a16:creationId xmlns:a16="http://schemas.microsoft.com/office/drawing/2014/main" id="{C22A876F-6E66-2795-0857-BC6534D9E0F9}"/>
              </a:ext>
            </a:extLst>
          </p:cNvPr>
          <p:cNvSpPr/>
          <p:nvPr/>
        </p:nvSpPr>
        <p:spPr>
          <a:xfrm>
            <a:off x="138545" y="4821382"/>
            <a:ext cx="2064328" cy="221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511132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Annual S.A.F.E. Center Participation</a:t>
            </a:r>
            <a:endParaRPr dirty="0"/>
          </a:p>
        </p:txBody>
      </p:sp>
      <p:sp>
        <p:nvSpPr>
          <p:cNvPr id="225" name="Google Shape;225;p6"/>
          <p:cNvSpPr txBox="1">
            <a:spLocks noGrp="1"/>
          </p:cNvSpPr>
          <p:nvPr>
            <p:ph type="body" idx="1"/>
          </p:nvPr>
        </p:nvSpPr>
        <p:spPr>
          <a:xfrm>
            <a:off x="748044" y="830834"/>
            <a:ext cx="5029200" cy="18466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1000"/>
              <a:buNone/>
            </a:pPr>
            <a:r>
              <a:rPr lang="en-US" sz="1200" dirty="0"/>
              <a:t>Total Number of Participants per SAFE Center</a:t>
            </a:r>
            <a:endParaRPr sz="1200" dirty="0"/>
          </a:p>
        </p:txBody>
      </p:sp>
      <p:sp>
        <p:nvSpPr>
          <p:cNvPr id="6" name="TextBox 5"/>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4" name="Chart 3">
            <a:extLst>
              <a:ext uri="{FF2B5EF4-FFF2-40B4-BE49-F238E27FC236}">
                <a16:creationId xmlns:a16="http://schemas.microsoft.com/office/drawing/2014/main" id="{4D0ADC98-DEEF-D6EA-EF4D-95A1ACA9D9FA}"/>
              </a:ext>
            </a:extLst>
          </p:cNvPr>
          <p:cNvGraphicFramePr/>
          <p:nvPr/>
        </p:nvGraphicFramePr>
        <p:xfrm>
          <a:off x="824244" y="1017286"/>
          <a:ext cx="4876801" cy="3222152"/>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225;p6">
            <a:extLst>
              <a:ext uri="{FF2B5EF4-FFF2-40B4-BE49-F238E27FC236}">
                <a16:creationId xmlns:a16="http://schemas.microsoft.com/office/drawing/2014/main" id="{C468B31B-F11F-EE6D-F07C-B3FC4AD09D7D}"/>
              </a:ext>
            </a:extLst>
          </p:cNvPr>
          <p:cNvSpPr txBox="1">
            <a:spLocks/>
          </p:cNvSpPr>
          <p:nvPr/>
        </p:nvSpPr>
        <p:spPr>
          <a:xfrm>
            <a:off x="6125058" y="830834"/>
            <a:ext cx="2762234" cy="18466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006959"/>
              </a:buClr>
              <a:buSzPts val="1000"/>
              <a:buFont typeface="Arial"/>
              <a:buNone/>
              <a:tabLst/>
              <a:defRPr/>
            </a:pPr>
            <a:r>
              <a:rPr kumimoji="0" lang="en-US" sz="1200" b="1" i="0" u="none" strike="noStrike" kern="0" cap="none" spc="0" normalizeH="0" baseline="0" noProof="0" dirty="0">
                <a:ln>
                  <a:noFill/>
                </a:ln>
                <a:solidFill>
                  <a:srgbClr val="006959"/>
                </a:solidFill>
                <a:effectLst/>
                <a:uLnTx/>
                <a:uFillTx/>
                <a:latin typeface="Trebuchet MS"/>
                <a:sym typeface="Trebuchet MS"/>
              </a:rPr>
              <a:t>Total Participants</a:t>
            </a:r>
          </a:p>
        </p:txBody>
      </p:sp>
      <p:graphicFrame>
        <p:nvGraphicFramePr>
          <p:cNvPr id="8" name="Table 7">
            <a:extLst>
              <a:ext uri="{FF2B5EF4-FFF2-40B4-BE49-F238E27FC236}">
                <a16:creationId xmlns:a16="http://schemas.microsoft.com/office/drawing/2014/main" id="{98BCE035-CD27-5219-7A9F-BEE743D063CB}"/>
              </a:ext>
            </a:extLst>
          </p:cNvPr>
          <p:cNvGraphicFramePr>
            <a:graphicFrameLocks noGrp="1"/>
          </p:cNvGraphicFramePr>
          <p:nvPr/>
        </p:nvGraphicFramePr>
        <p:xfrm>
          <a:off x="6311590" y="1147984"/>
          <a:ext cx="2398916" cy="2420405"/>
        </p:xfrm>
        <a:graphic>
          <a:graphicData uri="http://schemas.openxmlformats.org/drawingml/2006/table">
            <a:tbl>
              <a:tblPr firstRow="1" bandRow="1"/>
              <a:tblGrid>
                <a:gridCol w="1199458">
                  <a:extLst>
                    <a:ext uri="{9D8B030D-6E8A-4147-A177-3AD203B41FA5}">
                      <a16:colId xmlns:a16="http://schemas.microsoft.com/office/drawing/2014/main" val="3629188458"/>
                    </a:ext>
                  </a:extLst>
                </a:gridCol>
                <a:gridCol w="1199458">
                  <a:extLst>
                    <a:ext uri="{9D8B030D-6E8A-4147-A177-3AD203B41FA5}">
                      <a16:colId xmlns:a16="http://schemas.microsoft.com/office/drawing/2014/main" val="1065596840"/>
                    </a:ext>
                  </a:extLst>
                </a:gridCol>
              </a:tblGrid>
              <a:tr h="565395">
                <a:tc>
                  <a:txBody>
                    <a:bodyPr/>
                    <a:lstStyle/>
                    <a:p>
                      <a:pPr algn="ctr"/>
                      <a:r>
                        <a:rPr lang="en-US" b="1" dirty="0"/>
                        <a:t>Fiscal Year</a:t>
                      </a:r>
                    </a:p>
                  </a:txBody>
                  <a:tcPr/>
                </a:tc>
                <a:tc>
                  <a:txBody>
                    <a:bodyPr/>
                    <a:lstStyle/>
                    <a:p>
                      <a:pPr algn="ctr"/>
                      <a:r>
                        <a:rPr lang="en-US" b="1" dirty="0"/>
                        <a:t>Participants</a:t>
                      </a:r>
                    </a:p>
                  </a:txBody>
                  <a:tcPr/>
                </a:tc>
                <a:extLst>
                  <a:ext uri="{0D108BD9-81ED-4DB2-BD59-A6C34878D82A}">
                    <a16:rowId xmlns:a16="http://schemas.microsoft.com/office/drawing/2014/main" val="2639047444"/>
                  </a:ext>
                </a:extLst>
              </a:tr>
              <a:tr h="371002">
                <a:tc>
                  <a:txBody>
                    <a:bodyPr/>
                    <a:lstStyle/>
                    <a:p>
                      <a:pPr algn="ctr"/>
                      <a:r>
                        <a:rPr lang="en-US" dirty="0"/>
                        <a:t>18-19</a:t>
                      </a:r>
                    </a:p>
                  </a:txBody>
                  <a:tcPr/>
                </a:tc>
                <a:tc>
                  <a:txBody>
                    <a:bodyPr/>
                    <a:lstStyle/>
                    <a:p>
                      <a:pPr algn="ctr"/>
                      <a:r>
                        <a:rPr lang="en-US" dirty="0"/>
                        <a:t>134,242</a:t>
                      </a:r>
                    </a:p>
                  </a:txBody>
                  <a:tcPr/>
                </a:tc>
                <a:extLst>
                  <a:ext uri="{0D108BD9-81ED-4DB2-BD59-A6C34878D82A}">
                    <a16:rowId xmlns:a16="http://schemas.microsoft.com/office/drawing/2014/main" val="4114011076"/>
                  </a:ext>
                </a:extLst>
              </a:tr>
              <a:tr h="371002">
                <a:tc>
                  <a:txBody>
                    <a:bodyPr/>
                    <a:lstStyle/>
                    <a:p>
                      <a:pPr algn="ctr"/>
                      <a:r>
                        <a:rPr lang="en-US" dirty="0"/>
                        <a:t>19-20</a:t>
                      </a:r>
                    </a:p>
                  </a:txBody>
                  <a:tcPr/>
                </a:tc>
                <a:tc>
                  <a:txBody>
                    <a:bodyPr/>
                    <a:lstStyle/>
                    <a:p>
                      <a:pPr algn="ctr"/>
                      <a:r>
                        <a:rPr lang="en-US" dirty="0"/>
                        <a:t>99,720</a:t>
                      </a:r>
                    </a:p>
                  </a:txBody>
                  <a:tcPr/>
                </a:tc>
                <a:extLst>
                  <a:ext uri="{0D108BD9-81ED-4DB2-BD59-A6C34878D82A}">
                    <a16:rowId xmlns:a16="http://schemas.microsoft.com/office/drawing/2014/main" val="332419492"/>
                  </a:ext>
                </a:extLst>
              </a:tr>
              <a:tr h="371002">
                <a:tc>
                  <a:txBody>
                    <a:bodyPr/>
                    <a:lstStyle/>
                    <a:p>
                      <a:pPr algn="ctr"/>
                      <a:r>
                        <a:rPr lang="en-US" dirty="0"/>
                        <a:t>20-21</a:t>
                      </a:r>
                    </a:p>
                  </a:txBody>
                  <a:tcPr/>
                </a:tc>
                <a:tc>
                  <a:txBody>
                    <a:bodyPr/>
                    <a:lstStyle/>
                    <a:p>
                      <a:pPr algn="ctr"/>
                      <a:r>
                        <a:rPr lang="en-US" dirty="0"/>
                        <a:t>162,428</a:t>
                      </a:r>
                    </a:p>
                  </a:txBody>
                  <a:tcPr/>
                </a:tc>
                <a:extLst>
                  <a:ext uri="{0D108BD9-81ED-4DB2-BD59-A6C34878D82A}">
                    <a16:rowId xmlns:a16="http://schemas.microsoft.com/office/drawing/2014/main" val="561403879"/>
                  </a:ext>
                </a:extLst>
              </a:tr>
              <a:tr h="371002">
                <a:tc>
                  <a:txBody>
                    <a:bodyPr/>
                    <a:lstStyle/>
                    <a:p>
                      <a:pPr algn="ctr"/>
                      <a:r>
                        <a:rPr lang="en-US" dirty="0"/>
                        <a:t>21-22</a:t>
                      </a:r>
                    </a:p>
                  </a:txBody>
                  <a:tcPr/>
                </a:tc>
                <a:tc>
                  <a:txBody>
                    <a:bodyPr/>
                    <a:lstStyle/>
                    <a:p>
                      <a:pPr algn="ctr"/>
                      <a:r>
                        <a:rPr lang="en-US" dirty="0"/>
                        <a:t>148,322</a:t>
                      </a:r>
                    </a:p>
                  </a:txBody>
                  <a:tcPr/>
                </a:tc>
                <a:extLst>
                  <a:ext uri="{0D108BD9-81ED-4DB2-BD59-A6C34878D82A}">
                    <a16:rowId xmlns:a16="http://schemas.microsoft.com/office/drawing/2014/main" val="2784205286"/>
                  </a:ext>
                </a:extLst>
              </a:tr>
              <a:tr h="371002">
                <a:tc>
                  <a:txBody>
                    <a:bodyPr/>
                    <a:lstStyle/>
                    <a:p>
                      <a:pPr algn="ctr"/>
                      <a:r>
                        <a:rPr lang="en-US" dirty="0"/>
                        <a:t>22-23</a:t>
                      </a:r>
                    </a:p>
                  </a:txBody>
                  <a:tcPr/>
                </a:tc>
                <a:tc>
                  <a:txBody>
                    <a:bodyPr/>
                    <a:lstStyle/>
                    <a:p>
                      <a:pPr algn="ctr"/>
                      <a:r>
                        <a:rPr lang="en-US" dirty="0"/>
                        <a:t>135,335</a:t>
                      </a:r>
                    </a:p>
                  </a:txBody>
                  <a:tcPr/>
                </a:tc>
                <a:extLst>
                  <a:ext uri="{0D108BD9-81ED-4DB2-BD59-A6C34878D82A}">
                    <a16:rowId xmlns:a16="http://schemas.microsoft.com/office/drawing/2014/main" val="284515448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S.A.F.E. Center Participation</a:t>
            </a:r>
            <a:endParaRPr dirty="0"/>
          </a:p>
        </p:txBody>
      </p:sp>
      <p:sp>
        <p:nvSpPr>
          <p:cNvPr id="225" name="Google Shape;225;p6"/>
          <p:cNvSpPr txBox="1">
            <a:spLocks noGrp="1"/>
          </p:cNvSpPr>
          <p:nvPr>
            <p:ph type="body" idx="1"/>
          </p:nvPr>
        </p:nvSpPr>
        <p:spPr>
          <a:xfrm>
            <a:off x="334809" y="885549"/>
            <a:ext cx="5029200" cy="18466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1000"/>
              <a:buNone/>
            </a:pPr>
            <a:r>
              <a:rPr lang="en-US" sz="1200" dirty="0"/>
              <a:t>Number of Participants: City and County</a:t>
            </a:r>
            <a:endParaRPr sz="1200" dirty="0"/>
          </a:p>
        </p:txBody>
      </p:sp>
      <p:sp>
        <p:nvSpPr>
          <p:cNvPr id="6" name="TextBox 5"/>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 name="Chart 6">
            <a:extLst>
              <a:ext uri="{FF2B5EF4-FFF2-40B4-BE49-F238E27FC236}">
                <a16:creationId xmlns:a16="http://schemas.microsoft.com/office/drawing/2014/main" id="{23E68595-D2CC-78BB-D02E-B9C05B260F5A}"/>
              </a:ext>
            </a:extLst>
          </p:cNvPr>
          <p:cNvGraphicFramePr/>
          <p:nvPr/>
        </p:nvGraphicFramePr>
        <p:xfrm>
          <a:off x="551860" y="1185695"/>
          <a:ext cx="4595098" cy="32344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C177AB2A-9A3C-FE5B-A78F-C07652B0C60F}"/>
              </a:ext>
            </a:extLst>
          </p:cNvPr>
          <p:cNvGraphicFramePr/>
          <p:nvPr/>
        </p:nvGraphicFramePr>
        <p:xfrm>
          <a:off x="5383595" y="1092474"/>
          <a:ext cx="3304312" cy="2680521"/>
        </p:xfrm>
        <a:graphic>
          <a:graphicData uri="http://schemas.openxmlformats.org/drawingml/2006/chart">
            <c:chart xmlns:c="http://schemas.openxmlformats.org/drawingml/2006/chart" xmlns:r="http://schemas.openxmlformats.org/officeDocument/2006/relationships" r:id="rId4"/>
          </a:graphicData>
        </a:graphic>
      </p:graphicFrame>
      <p:sp>
        <p:nvSpPr>
          <p:cNvPr id="18" name="Google Shape;225;p6">
            <a:extLst>
              <a:ext uri="{FF2B5EF4-FFF2-40B4-BE49-F238E27FC236}">
                <a16:creationId xmlns:a16="http://schemas.microsoft.com/office/drawing/2014/main" id="{807ACF56-529C-B158-D49C-B1402421C7D4}"/>
              </a:ext>
            </a:extLst>
          </p:cNvPr>
          <p:cNvSpPr txBox="1">
            <a:spLocks/>
          </p:cNvSpPr>
          <p:nvPr/>
        </p:nvSpPr>
        <p:spPr>
          <a:xfrm>
            <a:off x="5620232" y="1185695"/>
            <a:ext cx="2831038" cy="184666"/>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006959"/>
              </a:buClr>
              <a:buSzPts val="1000"/>
              <a:buFont typeface="Arial"/>
              <a:buNone/>
              <a:tabLst/>
              <a:defRPr/>
            </a:pPr>
            <a:r>
              <a:rPr kumimoji="0" lang="en-US" sz="1200" b="1" i="0" u="none" strike="noStrike" kern="0" cap="none" spc="0" normalizeH="0" baseline="0" noProof="0" dirty="0">
                <a:ln>
                  <a:noFill/>
                </a:ln>
                <a:solidFill>
                  <a:srgbClr val="006959"/>
                </a:solidFill>
                <a:effectLst/>
                <a:uLnTx/>
                <a:uFillTx/>
                <a:latin typeface="Trebuchet MS"/>
                <a:sym typeface="Trebuchet MS"/>
              </a:rPr>
              <a:t>Participation Over the Last Five Years</a:t>
            </a:r>
          </a:p>
        </p:txBody>
      </p:sp>
    </p:spTree>
    <p:extLst>
      <p:ext uri="{BB962C8B-B14F-4D97-AF65-F5344CB8AC3E}">
        <p14:creationId xmlns:p14="http://schemas.microsoft.com/office/powerpoint/2010/main" val="331707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509F-1CF2-A268-57AB-745CC8669A85}"/>
              </a:ext>
            </a:extLst>
          </p:cNvPr>
          <p:cNvSpPr>
            <a:spLocks noGrp="1"/>
          </p:cNvSpPr>
          <p:nvPr>
            <p:ph type="title"/>
          </p:nvPr>
        </p:nvSpPr>
        <p:spPr/>
        <p:txBody>
          <a:bodyPr/>
          <a:lstStyle/>
          <a:p>
            <a:r>
              <a:rPr lang="en-US" dirty="0"/>
              <a:t>Annual Waste Collection at S.A.F.E. Centers</a:t>
            </a:r>
          </a:p>
        </p:txBody>
      </p:sp>
      <p:sp>
        <p:nvSpPr>
          <p:cNvPr id="3" name="Text Placeholder 2">
            <a:extLst>
              <a:ext uri="{FF2B5EF4-FFF2-40B4-BE49-F238E27FC236}">
                <a16:creationId xmlns:a16="http://schemas.microsoft.com/office/drawing/2014/main" id="{533C08F6-A4BD-5CD1-2776-5E1C68C4E27C}"/>
              </a:ext>
            </a:extLst>
          </p:cNvPr>
          <p:cNvSpPr>
            <a:spLocks noGrp="1"/>
          </p:cNvSpPr>
          <p:nvPr>
            <p:ph type="body" idx="1"/>
          </p:nvPr>
        </p:nvSpPr>
        <p:spPr>
          <a:xfrm>
            <a:off x="372538" y="904720"/>
            <a:ext cx="5029200" cy="153888"/>
          </a:xfrm>
        </p:spPr>
        <p:txBody>
          <a:bodyPr/>
          <a:lstStyle/>
          <a:p>
            <a:r>
              <a:rPr lang="en-US" dirty="0"/>
              <a:t>Volume of HHW &amp; E-Waste Collected Per SAFE Center (lbs)</a:t>
            </a:r>
          </a:p>
        </p:txBody>
      </p:sp>
      <p:graphicFrame>
        <p:nvGraphicFramePr>
          <p:cNvPr id="8" name="Chart 7">
            <a:extLst>
              <a:ext uri="{FF2B5EF4-FFF2-40B4-BE49-F238E27FC236}">
                <a16:creationId xmlns:a16="http://schemas.microsoft.com/office/drawing/2014/main" id="{9A420BCF-C8AA-8963-A290-6059E5BCA171}"/>
              </a:ext>
            </a:extLst>
          </p:cNvPr>
          <p:cNvGraphicFramePr/>
          <p:nvPr/>
        </p:nvGraphicFramePr>
        <p:xfrm>
          <a:off x="444504" y="1077545"/>
          <a:ext cx="4885267" cy="352620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2">
            <a:extLst>
              <a:ext uri="{FF2B5EF4-FFF2-40B4-BE49-F238E27FC236}">
                <a16:creationId xmlns:a16="http://schemas.microsoft.com/office/drawing/2014/main" id="{21BAD903-5EFB-9320-1BCD-2F7C0E1B7D5C}"/>
              </a:ext>
            </a:extLst>
          </p:cNvPr>
          <p:cNvSpPr txBox="1">
            <a:spLocks/>
          </p:cNvSpPr>
          <p:nvPr/>
        </p:nvSpPr>
        <p:spPr>
          <a:xfrm>
            <a:off x="5762750" y="923657"/>
            <a:ext cx="2695788" cy="153888"/>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accent1"/>
              </a:buClr>
              <a:buSzPts val="1000"/>
              <a:buFont typeface="Arial"/>
              <a:buNone/>
              <a:defRPr sz="1000" b="1" i="0" u="none" strike="noStrike" cap="none">
                <a:solidFill>
                  <a:schemeClr val="accent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pPr marL="457200" marR="0" lvl="0" indent="-228600" algn="ctr" defTabSz="914400" rtl="0" eaLnBrk="1" fontAlgn="auto" latinLnBrk="0" hangingPunct="1">
              <a:lnSpc>
                <a:spcPct val="100000"/>
              </a:lnSpc>
              <a:spcBef>
                <a:spcPts val="0"/>
              </a:spcBef>
              <a:spcAft>
                <a:spcPts val="0"/>
              </a:spcAft>
              <a:buClr>
                <a:srgbClr val="006959"/>
              </a:buClr>
              <a:buSzPts val="1000"/>
              <a:buFont typeface="Arial"/>
              <a:buNone/>
              <a:tabLst/>
              <a:defRPr/>
            </a:pPr>
            <a:r>
              <a:rPr kumimoji="0" lang="en-US" sz="1000" b="1" i="0" u="none" strike="noStrike" kern="0" cap="none" spc="0" normalizeH="0" baseline="0" noProof="0" dirty="0">
                <a:ln>
                  <a:noFill/>
                </a:ln>
                <a:solidFill>
                  <a:srgbClr val="006959"/>
                </a:solidFill>
                <a:effectLst/>
                <a:uLnTx/>
                <a:uFillTx/>
                <a:latin typeface="Trebuchet MS"/>
                <a:sym typeface="Trebuchet MS"/>
              </a:rPr>
              <a:t>Total Volume of Waste Collected</a:t>
            </a:r>
          </a:p>
        </p:txBody>
      </p:sp>
      <p:graphicFrame>
        <p:nvGraphicFramePr>
          <p:cNvPr id="10" name="Table 9">
            <a:extLst>
              <a:ext uri="{FF2B5EF4-FFF2-40B4-BE49-F238E27FC236}">
                <a16:creationId xmlns:a16="http://schemas.microsoft.com/office/drawing/2014/main" id="{569ACEFC-1D59-4C07-9CC6-D28EC8F5D7CF}"/>
              </a:ext>
            </a:extLst>
          </p:cNvPr>
          <p:cNvGraphicFramePr>
            <a:graphicFrameLocks noGrp="1"/>
          </p:cNvGraphicFramePr>
          <p:nvPr/>
        </p:nvGraphicFramePr>
        <p:xfrm>
          <a:off x="5329772" y="1250950"/>
          <a:ext cx="3713866" cy="2448560"/>
        </p:xfrm>
        <a:graphic>
          <a:graphicData uri="http://schemas.openxmlformats.org/drawingml/2006/table">
            <a:tbl>
              <a:tblPr firstRow="1" bandRow="1"/>
              <a:tblGrid>
                <a:gridCol w="613961">
                  <a:extLst>
                    <a:ext uri="{9D8B030D-6E8A-4147-A177-3AD203B41FA5}">
                      <a16:colId xmlns:a16="http://schemas.microsoft.com/office/drawing/2014/main" val="1190530407"/>
                    </a:ext>
                  </a:extLst>
                </a:gridCol>
                <a:gridCol w="975173">
                  <a:extLst>
                    <a:ext uri="{9D8B030D-6E8A-4147-A177-3AD203B41FA5}">
                      <a16:colId xmlns:a16="http://schemas.microsoft.com/office/drawing/2014/main" val="1061938616"/>
                    </a:ext>
                  </a:extLst>
                </a:gridCol>
                <a:gridCol w="853494">
                  <a:extLst>
                    <a:ext uri="{9D8B030D-6E8A-4147-A177-3AD203B41FA5}">
                      <a16:colId xmlns:a16="http://schemas.microsoft.com/office/drawing/2014/main" val="922006941"/>
                    </a:ext>
                  </a:extLst>
                </a:gridCol>
                <a:gridCol w="1271238">
                  <a:extLst>
                    <a:ext uri="{9D8B030D-6E8A-4147-A177-3AD203B41FA5}">
                      <a16:colId xmlns:a16="http://schemas.microsoft.com/office/drawing/2014/main" val="3330415114"/>
                    </a:ext>
                  </a:extLst>
                </a:gridCol>
              </a:tblGrid>
              <a:tr h="370840">
                <a:tc>
                  <a:txBody>
                    <a:bodyPr/>
                    <a:lstStyle/>
                    <a:p>
                      <a:pPr algn="ctr"/>
                      <a:r>
                        <a:rPr lang="en-US" sz="1100" b="1" dirty="0"/>
                        <a:t>Fiscal Year</a:t>
                      </a:r>
                    </a:p>
                  </a:txBody>
                  <a:tcPr/>
                </a:tc>
                <a:tc>
                  <a:txBody>
                    <a:bodyPr/>
                    <a:lstStyle/>
                    <a:p>
                      <a:pPr algn="ctr"/>
                      <a:r>
                        <a:rPr lang="en-US" sz="1100" b="1" dirty="0"/>
                        <a:t>Total HHW (lbs)</a:t>
                      </a:r>
                    </a:p>
                  </a:txBody>
                  <a:tcPr/>
                </a:tc>
                <a:tc>
                  <a:txBody>
                    <a:bodyPr/>
                    <a:lstStyle/>
                    <a:p>
                      <a:pPr algn="ctr"/>
                      <a:r>
                        <a:rPr lang="en-US" sz="1100" b="1" dirty="0"/>
                        <a:t>Total</a:t>
                      </a:r>
                    </a:p>
                    <a:p>
                      <a:pPr algn="ctr"/>
                      <a:r>
                        <a:rPr lang="en-US" sz="1100" b="1" dirty="0"/>
                        <a:t>E-Waste (</a:t>
                      </a:r>
                      <a:r>
                        <a:rPr lang="en-US" sz="1100" b="1" dirty="0" err="1"/>
                        <a:t>lbs</a:t>
                      </a:r>
                      <a:r>
                        <a:rPr lang="en-US" sz="1100" b="1" dirty="0"/>
                        <a:t>)</a:t>
                      </a:r>
                    </a:p>
                  </a:txBody>
                  <a:tcPr/>
                </a:tc>
                <a:tc>
                  <a:txBody>
                    <a:bodyPr/>
                    <a:lstStyle/>
                    <a:p>
                      <a:pPr algn="ctr"/>
                      <a:r>
                        <a:rPr lang="en-US" sz="1100" b="1" dirty="0"/>
                        <a:t>Total Annual Waste Collection (</a:t>
                      </a:r>
                      <a:r>
                        <a:rPr lang="en-US" sz="1100" b="1" dirty="0" err="1"/>
                        <a:t>lbs</a:t>
                      </a:r>
                      <a:r>
                        <a:rPr lang="en-US" sz="1100" b="1" dirty="0"/>
                        <a:t>)</a:t>
                      </a:r>
                    </a:p>
                  </a:txBody>
                  <a:tcPr/>
                </a:tc>
                <a:extLst>
                  <a:ext uri="{0D108BD9-81ED-4DB2-BD59-A6C34878D82A}">
                    <a16:rowId xmlns:a16="http://schemas.microsoft.com/office/drawing/2014/main" val="1679556173"/>
                  </a:ext>
                </a:extLst>
              </a:tr>
              <a:tr h="370840">
                <a:tc>
                  <a:txBody>
                    <a:bodyPr/>
                    <a:lstStyle/>
                    <a:p>
                      <a:pPr algn="ctr"/>
                      <a:r>
                        <a:rPr lang="en-US" sz="1100" dirty="0"/>
                        <a:t>18-19</a:t>
                      </a:r>
                    </a:p>
                  </a:txBody>
                  <a:tcPr anchor="ctr"/>
                </a:tc>
                <a:tc>
                  <a:txBody>
                    <a:bodyPr/>
                    <a:lstStyle/>
                    <a:p>
                      <a:pPr algn="ctr"/>
                      <a:r>
                        <a:rPr lang="en-US" sz="1100" dirty="0"/>
                        <a:t>5,361,780</a:t>
                      </a:r>
                    </a:p>
                  </a:txBody>
                  <a:tcPr anchor="ctr"/>
                </a:tc>
                <a:tc>
                  <a:txBody>
                    <a:bodyPr/>
                    <a:lstStyle/>
                    <a:p>
                      <a:pPr algn="ctr"/>
                      <a:r>
                        <a:rPr lang="en-US" sz="1100" dirty="0"/>
                        <a:t>2,981,797</a:t>
                      </a:r>
                    </a:p>
                  </a:txBody>
                  <a:tcPr anchor="ctr"/>
                </a:tc>
                <a:tc>
                  <a:txBody>
                    <a:bodyPr/>
                    <a:lstStyle/>
                    <a:p>
                      <a:pPr algn="ctr" rtl="0" fontAlgn="b"/>
                      <a:r>
                        <a:rPr lang="en-US" sz="1100" b="1" i="1" dirty="0">
                          <a:solidFill>
                            <a:schemeClr val="accent1"/>
                          </a:solidFill>
                          <a:effectLst/>
                        </a:rPr>
                        <a:t>8,343,577</a:t>
                      </a:r>
                    </a:p>
                  </a:txBody>
                  <a:tcPr marL="28575" marR="28575" marT="19050" marB="19050" anchor="ctr"/>
                </a:tc>
                <a:extLst>
                  <a:ext uri="{0D108BD9-81ED-4DB2-BD59-A6C34878D82A}">
                    <a16:rowId xmlns:a16="http://schemas.microsoft.com/office/drawing/2014/main" val="2235747064"/>
                  </a:ext>
                </a:extLst>
              </a:tr>
              <a:tr h="370840">
                <a:tc>
                  <a:txBody>
                    <a:bodyPr/>
                    <a:lstStyle/>
                    <a:p>
                      <a:pPr algn="ctr"/>
                      <a:r>
                        <a:rPr lang="en-US" sz="1100" dirty="0"/>
                        <a:t>19-20</a:t>
                      </a:r>
                    </a:p>
                  </a:txBody>
                  <a:tcPr anchor="ctr"/>
                </a:tc>
                <a:tc>
                  <a:txBody>
                    <a:bodyPr/>
                    <a:lstStyle/>
                    <a:p>
                      <a:pPr algn="ctr"/>
                      <a:r>
                        <a:rPr lang="en-US" sz="1100" dirty="0"/>
                        <a:t>4,033,810</a:t>
                      </a:r>
                    </a:p>
                  </a:txBody>
                  <a:tcPr anchor="ctr"/>
                </a:tc>
                <a:tc>
                  <a:txBody>
                    <a:bodyPr/>
                    <a:lstStyle/>
                    <a:p>
                      <a:pPr algn="ctr"/>
                      <a:r>
                        <a:rPr lang="en-US" sz="1100" b="0" i="0" u="none" strike="noStrike" cap="none" dirty="0">
                          <a:solidFill>
                            <a:srgbClr val="000000"/>
                          </a:solidFill>
                          <a:effectLst/>
                          <a:latin typeface="Arial"/>
                          <a:ea typeface="Arial"/>
                          <a:cs typeface="Arial"/>
                          <a:sym typeface="Arial"/>
                        </a:rPr>
                        <a:t>2,277,788</a:t>
                      </a:r>
                      <a:endParaRPr lang="en-US" sz="1100" dirty="0"/>
                    </a:p>
                  </a:txBody>
                  <a:tcPr anchor="ctr"/>
                </a:tc>
                <a:tc>
                  <a:txBody>
                    <a:bodyPr/>
                    <a:lstStyle/>
                    <a:p>
                      <a:pPr algn="ctr" rtl="0" fontAlgn="b"/>
                      <a:r>
                        <a:rPr lang="en-US" sz="1100" b="1" i="1" dirty="0">
                          <a:solidFill>
                            <a:schemeClr val="accent1"/>
                          </a:solidFill>
                          <a:effectLst/>
                        </a:rPr>
                        <a:t>6,311,598</a:t>
                      </a:r>
                    </a:p>
                  </a:txBody>
                  <a:tcPr marL="28575" marR="28575" marT="19050" marB="19050" anchor="ctr"/>
                </a:tc>
                <a:extLst>
                  <a:ext uri="{0D108BD9-81ED-4DB2-BD59-A6C34878D82A}">
                    <a16:rowId xmlns:a16="http://schemas.microsoft.com/office/drawing/2014/main" val="2906192723"/>
                  </a:ext>
                </a:extLst>
              </a:tr>
              <a:tr h="370840">
                <a:tc>
                  <a:txBody>
                    <a:bodyPr/>
                    <a:lstStyle/>
                    <a:p>
                      <a:pPr algn="ctr"/>
                      <a:r>
                        <a:rPr lang="en-US" sz="1100" dirty="0"/>
                        <a:t>20-21</a:t>
                      </a:r>
                    </a:p>
                  </a:txBody>
                  <a:tcPr anchor="ctr"/>
                </a:tc>
                <a:tc>
                  <a:txBody>
                    <a:bodyPr/>
                    <a:lstStyle/>
                    <a:p>
                      <a:pPr algn="ctr"/>
                      <a:r>
                        <a:rPr lang="en-US" sz="1100" dirty="0"/>
                        <a:t>6,832,173</a:t>
                      </a:r>
                    </a:p>
                  </a:txBody>
                  <a:tcPr anchor="ctr"/>
                </a:tc>
                <a:tc>
                  <a:txBody>
                    <a:bodyPr/>
                    <a:lstStyle/>
                    <a:p>
                      <a:pPr algn="ctr"/>
                      <a:r>
                        <a:rPr lang="en-US" sz="1100" b="0" i="0" u="none" strike="noStrike" cap="none" dirty="0">
                          <a:solidFill>
                            <a:srgbClr val="000000"/>
                          </a:solidFill>
                          <a:effectLst/>
                          <a:latin typeface="Arial"/>
                          <a:ea typeface="Arial"/>
                          <a:cs typeface="Arial"/>
                          <a:sym typeface="Arial"/>
                        </a:rPr>
                        <a:t>3,738,093</a:t>
                      </a:r>
                      <a:endParaRPr lang="en-US" sz="1100" dirty="0"/>
                    </a:p>
                  </a:txBody>
                  <a:tcPr anchor="ctr"/>
                </a:tc>
                <a:tc>
                  <a:txBody>
                    <a:bodyPr/>
                    <a:lstStyle/>
                    <a:p>
                      <a:pPr algn="ctr" rtl="0" fontAlgn="b"/>
                      <a:r>
                        <a:rPr lang="en-US" sz="1100" b="1" i="1" dirty="0">
                          <a:solidFill>
                            <a:schemeClr val="accent1"/>
                          </a:solidFill>
                          <a:effectLst/>
                        </a:rPr>
                        <a:t>10,570,266</a:t>
                      </a:r>
                    </a:p>
                  </a:txBody>
                  <a:tcPr marL="28575" marR="28575" marT="19050" marB="19050" anchor="ctr"/>
                </a:tc>
                <a:extLst>
                  <a:ext uri="{0D108BD9-81ED-4DB2-BD59-A6C34878D82A}">
                    <a16:rowId xmlns:a16="http://schemas.microsoft.com/office/drawing/2014/main" val="1386557780"/>
                  </a:ext>
                </a:extLst>
              </a:tr>
              <a:tr h="370840">
                <a:tc>
                  <a:txBody>
                    <a:bodyPr/>
                    <a:lstStyle/>
                    <a:p>
                      <a:pPr algn="ctr"/>
                      <a:r>
                        <a:rPr lang="en-US" sz="1100" dirty="0"/>
                        <a:t>21-22</a:t>
                      </a:r>
                    </a:p>
                  </a:txBody>
                  <a:tcPr anchor="ctr"/>
                </a:tc>
                <a:tc>
                  <a:txBody>
                    <a:bodyPr/>
                    <a:lstStyle/>
                    <a:p>
                      <a:pPr algn="ctr"/>
                      <a:r>
                        <a:rPr lang="en-US" sz="1100" dirty="0"/>
                        <a:t>5,641,686</a:t>
                      </a:r>
                    </a:p>
                  </a:txBody>
                  <a:tcPr anchor="ctr"/>
                </a:tc>
                <a:tc>
                  <a:txBody>
                    <a:bodyPr/>
                    <a:lstStyle/>
                    <a:p>
                      <a:pPr algn="ctr"/>
                      <a:r>
                        <a:rPr lang="en-US" sz="1100" b="0" i="0" u="none" strike="noStrike" cap="none" dirty="0">
                          <a:solidFill>
                            <a:srgbClr val="000000"/>
                          </a:solidFill>
                          <a:effectLst/>
                          <a:latin typeface="Arial"/>
                          <a:ea typeface="Arial"/>
                          <a:cs typeface="Arial"/>
                          <a:sym typeface="Arial"/>
                        </a:rPr>
                        <a:t>3,211,493</a:t>
                      </a:r>
                      <a:endParaRPr lang="en-US" sz="1100" dirty="0"/>
                    </a:p>
                  </a:txBody>
                  <a:tcPr anchor="ctr"/>
                </a:tc>
                <a:tc>
                  <a:txBody>
                    <a:bodyPr/>
                    <a:lstStyle/>
                    <a:p>
                      <a:pPr algn="ctr" rtl="0" fontAlgn="b"/>
                      <a:r>
                        <a:rPr lang="en-US" sz="1100" b="1" i="1" dirty="0">
                          <a:solidFill>
                            <a:schemeClr val="accent1"/>
                          </a:solidFill>
                          <a:effectLst/>
                        </a:rPr>
                        <a:t>8,853,179</a:t>
                      </a:r>
                    </a:p>
                  </a:txBody>
                  <a:tcPr marL="28575" marR="28575" marT="19050" marB="19050" anchor="ctr"/>
                </a:tc>
                <a:extLst>
                  <a:ext uri="{0D108BD9-81ED-4DB2-BD59-A6C34878D82A}">
                    <a16:rowId xmlns:a16="http://schemas.microsoft.com/office/drawing/2014/main" val="3289358903"/>
                  </a:ext>
                </a:extLst>
              </a:tr>
              <a:tr h="370840">
                <a:tc>
                  <a:txBody>
                    <a:bodyPr/>
                    <a:lstStyle/>
                    <a:p>
                      <a:pPr algn="ctr"/>
                      <a:r>
                        <a:rPr lang="en-US" sz="1100" dirty="0"/>
                        <a:t>22-23</a:t>
                      </a:r>
                    </a:p>
                  </a:txBody>
                  <a:tcPr anchor="ctr"/>
                </a:tc>
                <a:tc>
                  <a:txBody>
                    <a:bodyPr/>
                    <a:lstStyle/>
                    <a:p>
                      <a:pPr algn="ctr"/>
                      <a:r>
                        <a:rPr lang="en-US" sz="1100" dirty="0"/>
                        <a:t>4,614,401</a:t>
                      </a:r>
                    </a:p>
                  </a:txBody>
                  <a:tcPr anchor="ctr"/>
                </a:tc>
                <a:tc>
                  <a:txBody>
                    <a:bodyPr/>
                    <a:lstStyle/>
                    <a:p>
                      <a:pPr algn="ctr"/>
                      <a:r>
                        <a:rPr lang="en-US" sz="1100" b="0" i="0" u="none" strike="noStrike" cap="none" dirty="0">
                          <a:solidFill>
                            <a:srgbClr val="000000"/>
                          </a:solidFill>
                          <a:effectLst/>
                          <a:latin typeface="Arial"/>
                          <a:ea typeface="Arial"/>
                          <a:cs typeface="Arial"/>
                          <a:sym typeface="Arial"/>
                        </a:rPr>
                        <a:t>2,751,444</a:t>
                      </a:r>
                      <a:endParaRPr lang="en-US" sz="1100" dirty="0"/>
                    </a:p>
                  </a:txBody>
                  <a:tcPr anchor="ctr"/>
                </a:tc>
                <a:tc>
                  <a:txBody>
                    <a:bodyPr/>
                    <a:lstStyle/>
                    <a:p>
                      <a:pPr algn="ctr" rtl="0" fontAlgn="b"/>
                      <a:r>
                        <a:rPr lang="en-US" sz="1100" b="1" i="1" dirty="0">
                          <a:solidFill>
                            <a:schemeClr val="accent1"/>
                          </a:solidFill>
                          <a:effectLst/>
                        </a:rPr>
                        <a:t>7,365,845</a:t>
                      </a:r>
                    </a:p>
                  </a:txBody>
                  <a:tcPr marL="28575" marR="28575" marT="19050" marB="19050" anchor="ctr"/>
                </a:tc>
                <a:extLst>
                  <a:ext uri="{0D108BD9-81ED-4DB2-BD59-A6C34878D82A}">
                    <a16:rowId xmlns:a16="http://schemas.microsoft.com/office/drawing/2014/main" val="216900902"/>
                  </a:ext>
                </a:extLst>
              </a:tr>
            </a:tbl>
          </a:graphicData>
        </a:graphic>
      </p:graphicFrame>
      <p:sp>
        <p:nvSpPr>
          <p:cNvPr id="4" name="Rectangle 3">
            <a:extLst>
              <a:ext uri="{FF2B5EF4-FFF2-40B4-BE49-F238E27FC236}">
                <a16:creationId xmlns:a16="http://schemas.microsoft.com/office/drawing/2014/main" id="{BD1F3A5E-D14E-95EC-D5D5-8AD0EF60C7ED}"/>
              </a:ext>
            </a:extLst>
          </p:cNvPr>
          <p:cNvSpPr/>
          <p:nvPr/>
        </p:nvSpPr>
        <p:spPr>
          <a:xfrm>
            <a:off x="164038" y="4842164"/>
            <a:ext cx="1955708" cy="221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44837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Waste Management Costs</a:t>
            </a:r>
            <a:endParaRPr dirty="0">
              <a:solidFill>
                <a:srgbClr val="FF0000"/>
              </a:solidFill>
            </a:endParaRPr>
          </a:p>
        </p:txBody>
      </p:sp>
      <p:sp>
        <p:nvSpPr>
          <p:cNvPr id="225" name="Google Shape;225;p6"/>
          <p:cNvSpPr txBox="1">
            <a:spLocks noGrp="1"/>
          </p:cNvSpPr>
          <p:nvPr>
            <p:ph type="body" idx="1"/>
          </p:nvPr>
        </p:nvSpPr>
        <p:spPr>
          <a:xfrm>
            <a:off x="290943" y="1138443"/>
            <a:ext cx="5029200" cy="184666"/>
          </a:xfrm>
          <a:prstGeom prst="rect">
            <a:avLst/>
          </a:prstGeom>
          <a:noFill/>
          <a:ln>
            <a:noFill/>
          </a:ln>
        </p:spPr>
        <p:txBody>
          <a:bodyPr spcFirstLastPara="1" wrap="square" lIns="0" tIns="0" rIns="0" bIns="0" anchor="b" anchorCtr="0">
            <a:spAutoFit/>
          </a:bodyPr>
          <a:lstStyle/>
          <a:p>
            <a:pPr marL="0" lvl="0" indent="0" algn="ctr" rtl="0">
              <a:lnSpc>
                <a:spcPct val="100000"/>
              </a:lnSpc>
              <a:spcBef>
                <a:spcPts val="0"/>
              </a:spcBef>
              <a:spcAft>
                <a:spcPts val="0"/>
              </a:spcAft>
              <a:buClr>
                <a:schemeClr val="accent1"/>
              </a:buClr>
              <a:buSzPts val="1000"/>
              <a:buNone/>
            </a:pPr>
            <a:r>
              <a:rPr lang="en-US" sz="1200" dirty="0"/>
              <a:t>Expenditure: Last Five Fiscal Years</a:t>
            </a:r>
            <a:endParaRPr sz="1200" dirty="0"/>
          </a:p>
        </p:txBody>
      </p:sp>
      <p:sp>
        <p:nvSpPr>
          <p:cNvPr id="6" name="TextBox 5"/>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 name="Chart 6">
            <a:extLst>
              <a:ext uri="{FF2B5EF4-FFF2-40B4-BE49-F238E27FC236}">
                <a16:creationId xmlns:a16="http://schemas.microsoft.com/office/drawing/2014/main" id="{14C75C35-3D49-528B-C584-6BDD806B88FE}"/>
              </a:ext>
            </a:extLst>
          </p:cNvPr>
          <p:cNvGraphicFramePr/>
          <p:nvPr/>
        </p:nvGraphicFramePr>
        <p:xfrm>
          <a:off x="290943" y="1323109"/>
          <a:ext cx="4821384" cy="31659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5597F103-8462-E45E-0D30-E1F20957C539}"/>
              </a:ext>
            </a:extLst>
          </p:cNvPr>
          <p:cNvGraphicFramePr>
            <a:graphicFrameLocks noGrp="1"/>
          </p:cNvGraphicFramePr>
          <p:nvPr/>
        </p:nvGraphicFramePr>
        <p:xfrm>
          <a:off x="5479473" y="1459230"/>
          <a:ext cx="3172692" cy="2225040"/>
        </p:xfrm>
        <a:graphic>
          <a:graphicData uri="http://schemas.openxmlformats.org/drawingml/2006/table">
            <a:tbl>
              <a:tblPr firstRow="1" bandRow="1"/>
              <a:tblGrid>
                <a:gridCol w="1586346">
                  <a:extLst>
                    <a:ext uri="{9D8B030D-6E8A-4147-A177-3AD203B41FA5}">
                      <a16:colId xmlns:a16="http://schemas.microsoft.com/office/drawing/2014/main" val="1064904226"/>
                    </a:ext>
                  </a:extLst>
                </a:gridCol>
                <a:gridCol w="1586346">
                  <a:extLst>
                    <a:ext uri="{9D8B030D-6E8A-4147-A177-3AD203B41FA5}">
                      <a16:colId xmlns:a16="http://schemas.microsoft.com/office/drawing/2014/main" val="3381825301"/>
                    </a:ext>
                  </a:extLst>
                </a:gridCol>
              </a:tblGrid>
              <a:tr h="370840">
                <a:tc>
                  <a:txBody>
                    <a:bodyPr/>
                    <a:lstStyle/>
                    <a:p>
                      <a:pPr algn="ctr"/>
                      <a:r>
                        <a:rPr lang="en-US" b="1" dirty="0"/>
                        <a:t>Fiscal Year </a:t>
                      </a:r>
                    </a:p>
                  </a:txBody>
                  <a:tcPr/>
                </a:tc>
                <a:tc>
                  <a:txBody>
                    <a:bodyPr/>
                    <a:lstStyle/>
                    <a:p>
                      <a:pPr algn="ctr"/>
                      <a:r>
                        <a:rPr lang="en-US" b="1" dirty="0"/>
                        <a:t>Cost</a:t>
                      </a:r>
                    </a:p>
                  </a:txBody>
                  <a:tcPr/>
                </a:tc>
                <a:extLst>
                  <a:ext uri="{0D108BD9-81ED-4DB2-BD59-A6C34878D82A}">
                    <a16:rowId xmlns:a16="http://schemas.microsoft.com/office/drawing/2014/main" val="4246023541"/>
                  </a:ext>
                </a:extLst>
              </a:tr>
              <a:tr h="370840">
                <a:tc>
                  <a:txBody>
                    <a:bodyPr/>
                    <a:lstStyle/>
                    <a:p>
                      <a:pPr algn="ctr"/>
                      <a:r>
                        <a:rPr lang="en-US" dirty="0"/>
                        <a:t>FY 18-19</a:t>
                      </a:r>
                    </a:p>
                  </a:txBody>
                  <a:tcPr/>
                </a:tc>
                <a:tc>
                  <a:txBody>
                    <a:bodyPr/>
                    <a:lstStyle/>
                    <a:p>
                      <a:pPr algn="ctr"/>
                      <a:r>
                        <a:rPr lang="en-US" dirty="0"/>
                        <a:t>$ 4,721,302</a:t>
                      </a:r>
                    </a:p>
                  </a:txBody>
                  <a:tcPr/>
                </a:tc>
                <a:extLst>
                  <a:ext uri="{0D108BD9-81ED-4DB2-BD59-A6C34878D82A}">
                    <a16:rowId xmlns:a16="http://schemas.microsoft.com/office/drawing/2014/main" val="2827771848"/>
                  </a:ext>
                </a:extLst>
              </a:tr>
              <a:tr h="370840">
                <a:tc>
                  <a:txBody>
                    <a:bodyPr/>
                    <a:lstStyle/>
                    <a:p>
                      <a:pPr algn="ctr"/>
                      <a:r>
                        <a:rPr lang="en-US" dirty="0"/>
                        <a:t>FY 19-20</a:t>
                      </a:r>
                    </a:p>
                  </a:txBody>
                  <a:tcPr/>
                </a:tc>
                <a:tc>
                  <a:txBody>
                    <a:bodyPr/>
                    <a:lstStyle/>
                    <a:p>
                      <a:pPr algn="ctr"/>
                      <a:r>
                        <a:rPr lang="en-US" dirty="0"/>
                        <a:t>$ 3,692,805</a:t>
                      </a:r>
                    </a:p>
                  </a:txBody>
                  <a:tcPr/>
                </a:tc>
                <a:extLst>
                  <a:ext uri="{0D108BD9-81ED-4DB2-BD59-A6C34878D82A}">
                    <a16:rowId xmlns:a16="http://schemas.microsoft.com/office/drawing/2014/main" val="1048207912"/>
                  </a:ext>
                </a:extLst>
              </a:tr>
              <a:tr h="370840">
                <a:tc>
                  <a:txBody>
                    <a:bodyPr/>
                    <a:lstStyle/>
                    <a:p>
                      <a:pPr algn="ctr"/>
                      <a:r>
                        <a:rPr lang="en-US" dirty="0"/>
                        <a:t>FY 20-21</a:t>
                      </a:r>
                    </a:p>
                  </a:txBody>
                  <a:tcPr/>
                </a:tc>
                <a:tc>
                  <a:txBody>
                    <a:bodyPr/>
                    <a:lstStyle/>
                    <a:p>
                      <a:pPr algn="ctr"/>
                      <a:r>
                        <a:rPr lang="en-US" dirty="0"/>
                        <a:t>$ 5,933,023</a:t>
                      </a:r>
                    </a:p>
                  </a:txBody>
                  <a:tcPr/>
                </a:tc>
                <a:extLst>
                  <a:ext uri="{0D108BD9-81ED-4DB2-BD59-A6C34878D82A}">
                    <a16:rowId xmlns:a16="http://schemas.microsoft.com/office/drawing/2014/main" val="937857710"/>
                  </a:ext>
                </a:extLst>
              </a:tr>
              <a:tr h="370840">
                <a:tc>
                  <a:txBody>
                    <a:bodyPr/>
                    <a:lstStyle/>
                    <a:p>
                      <a:pPr algn="ctr"/>
                      <a:r>
                        <a:rPr lang="en-US" dirty="0"/>
                        <a:t>FY 21-22</a:t>
                      </a:r>
                    </a:p>
                  </a:txBody>
                  <a:tcPr/>
                </a:tc>
                <a:tc>
                  <a:txBody>
                    <a:bodyPr/>
                    <a:lstStyle/>
                    <a:p>
                      <a:pPr algn="ctr"/>
                      <a:r>
                        <a:rPr lang="en-US" dirty="0"/>
                        <a:t>$ 5,467,160</a:t>
                      </a:r>
                    </a:p>
                  </a:txBody>
                  <a:tcPr/>
                </a:tc>
                <a:extLst>
                  <a:ext uri="{0D108BD9-81ED-4DB2-BD59-A6C34878D82A}">
                    <a16:rowId xmlns:a16="http://schemas.microsoft.com/office/drawing/2014/main" val="3907571203"/>
                  </a:ext>
                </a:extLst>
              </a:tr>
              <a:tr h="370840">
                <a:tc>
                  <a:txBody>
                    <a:bodyPr/>
                    <a:lstStyle/>
                    <a:p>
                      <a:pPr algn="ctr"/>
                      <a:r>
                        <a:rPr lang="en-US" dirty="0"/>
                        <a:t>FY 22-23</a:t>
                      </a:r>
                    </a:p>
                  </a:txBody>
                  <a:tcPr/>
                </a:tc>
                <a:tc>
                  <a:txBody>
                    <a:bodyPr/>
                    <a:lstStyle/>
                    <a:p>
                      <a:pPr algn="ctr"/>
                      <a:r>
                        <a:rPr lang="en-US" dirty="0"/>
                        <a:t>$ 5,247,764</a:t>
                      </a:r>
                    </a:p>
                  </a:txBody>
                  <a:tcPr/>
                </a:tc>
                <a:extLst>
                  <a:ext uri="{0D108BD9-81ED-4DB2-BD59-A6C34878D82A}">
                    <a16:rowId xmlns:a16="http://schemas.microsoft.com/office/drawing/2014/main" val="506034862"/>
                  </a:ext>
                </a:extLst>
              </a:tr>
            </a:tbl>
          </a:graphicData>
        </a:graphic>
      </p:graphicFrame>
    </p:spTree>
    <p:extLst>
      <p:ext uri="{BB962C8B-B14F-4D97-AF65-F5344CB8AC3E}">
        <p14:creationId xmlns:p14="http://schemas.microsoft.com/office/powerpoint/2010/main" val="404619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2E9760-DD82-AB82-89CC-A03A73DF3156}"/>
              </a:ext>
            </a:extLst>
          </p:cNvPr>
          <p:cNvSpPr/>
          <p:nvPr/>
        </p:nvSpPr>
        <p:spPr>
          <a:xfrm>
            <a:off x="145473" y="4814455"/>
            <a:ext cx="2050472" cy="256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a:ext>
            </a:extLst>
          </a:blip>
          <a:srcRect t="11924" r="11145" b="7642"/>
          <a:stretch/>
        </p:blipFill>
        <p:spPr>
          <a:xfrm>
            <a:off x="553707" y="1541137"/>
            <a:ext cx="5931166" cy="3114027"/>
          </a:xfrm>
          <a:prstGeom prst="rect">
            <a:avLst/>
          </a:prstGeom>
        </p:spPr>
      </p:pic>
      <p:sp>
        <p:nvSpPr>
          <p:cNvPr id="19" name="Title 18"/>
          <p:cNvSpPr>
            <a:spLocks noGrp="1"/>
          </p:cNvSpPr>
          <p:nvPr>
            <p:ph type="title"/>
          </p:nvPr>
        </p:nvSpPr>
        <p:spPr/>
        <p:txBody>
          <a:bodyPr/>
          <a:lstStyle/>
          <a:p>
            <a:r>
              <a:rPr lang="en-US" dirty="0"/>
              <a:t>Awards</a:t>
            </a:r>
          </a:p>
        </p:txBody>
      </p:sp>
      <p:sp>
        <p:nvSpPr>
          <p:cNvPr id="13" name="Text Placeholder 12"/>
          <p:cNvSpPr>
            <a:spLocks noGrp="1"/>
          </p:cNvSpPr>
          <p:nvPr>
            <p:ph type="body" idx="1"/>
          </p:nvPr>
        </p:nvSpPr>
        <p:spPr>
          <a:xfrm>
            <a:off x="1948841" y="716444"/>
            <a:ext cx="5246318" cy="693740"/>
          </a:xfrm>
        </p:spPr>
        <p:txBody>
          <a:bodyPr/>
          <a:lstStyle/>
          <a:p>
            <a:pPr algn="ctr"/>
            <a:r>
              <a:rPr lang="en-US" b="1" i="1" dirty="0">
                <a:solidFill>
                  <a:schemeClr val="accent1"/>
                </a:solidFill>
              </a:rPr>
              <a:t>Call2Recycle Leader in Sustainability Award for Battery Recycling</a:t>
            </a:r>
          </a:p>
          <a:p>
            <a:pPr marL="228600" indent="0" algn="ctr"/>
            <a:r>
              <a:rPr lang="en-US" sz="1100" dirty="0">
                <a:solidFill>
                  <a:schemeClr val="accent1"/>
                </a:solidFill>
              </a:rPr>
              <a:t>	Over 30,000 </a:t>
            </a:r>
            <a:r>
              <a:rPr lang="en-US" sz="1100" dirty="0" err="1">
                <a:solidFill>
                  <a:schemeClr val="accent1"/>
                </a:solidFill>
              </a:rPr>
              <a:t>lbs</a:t>
            </a:r>
            <a:r>
              <a:rPr lang="en-US" sz="1100" dirty="0">
                <a:solidFill>
                  <a:schemeClr val="accent1"/>
                </a:solidFill>
              </a:rPr>
              <a:t> of rechargeable batteries</a:t>
            </a:r>
          </a:p>
          <a:p>
            <a:pPr marL="228600" indent="0" algn="ctr"/>
            <a:r>
              <a:rPr lang="en-US" b="1" i="1" dirty="0">
                <a:solidFill>
                  <a:schemeClr val="accent1"/>
                </a:solidFill>
              </a:rPr>
              <a:t>South Bay’s Best, Annual Reader’s Choice Awards</a:t>
            </a:r>
          </a:p>
          <a:p>
            <a:pPr marL="228600" indent="0" algn="ctr"/>
            <a:r>
              <a:rPr lang="en-US" sz="1100" dirty="0">
                <a:solidFill>
                  <a:schemeClr val="accent1"/>
                </a:solidFill>
              </a:rPr>
              <a:t>	Voted Best Recycling Center in the South Bay Area </a:t>
            </a:r>
          </a:p>
        </p:txBody>
      </p:sp>
      <p:pic>
        <p:nvPicPr>
          <p:cNvPr id="15" name="Picture Placeholder 14"/>
          <p:cNvPicPr>
            <a:picLocks noGrp="1" noChangeAspect="1"/>
          </p:cNvPicPr>
          <p:nvPr>
            <p:ph type="pic" idx="4294967295"/>
          </p:nvPr>
        </p:nvPicPr>
        <p:blipFill rotWithShape="1">
          <a:blip r:embed="rId3">
            <a:extLst>
              <a:ext uri="{28A0092B-C50C-407E-A947-70E740481C1C}">
                <a14:useLocalDpi xmlns:a14="http://schemas.microsoft.com/office/drawing/2010/main"/>
              </a:ext>
            </a:extLst>
          </a:blip>
          <a:srcRect t="-1032" r="3579" b="-1728"/>
          <a:stretch/>
        </p:blipFill>
        <p:spPr>
          <a:xfrm>
            <a:off x="6678232" y="1900381"/>
            <a:ext cx="2246312" cy="2395537"/>
          </a:xfrm>
          <a:prstGeom prst="rect">
            <a:avLst/>
          </a:prstGeom>
        </p:spPr>
      </p:pic>
    </p:spTree>
    <p:extLst>
      <p:ext uri="{BB962C8B-B14F-4D97-AF65-F5344CB8AC3E}">
        <p14:creationId xmlns:p14="http://schemas.microsoft.com/office/powerpoint/2010/main" val="2238150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0"/>
          <p:cNvSpPr txBox="1">
            <a:spLocks noGrp="1"/>
          </p:cNvSpPr>
          <p:nvPr>
            <p:ph type="body" idx="1"/>
          </p:nvPr>
        </p:nvSpPr>
        <p:spPr>
          <a:xfrm>
            <a:off x="852775" y="2102761"/>
            <a:ext cx="2312126" cy="1141826"/>
          </a:xfrm>
          <a:prstGeom prst="rect">
            <a:avLst/>
          </a:prstGeom>
          <a:noFill/>
          <a:ln w="25400"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p>
            <a:pPr marL="0" lvl="0" indent="0" algn="ctr" rtl="0">
              <a:lnSpc>
                <a:spcPct val="80000"/>
              </a:lnSpc>
              <a:spcBef>
                <a:spcPts val="0"/>
              </a:spcBef>
              <a:spcAft>
                <a:spcPts val="0"/>
              </a:spcAft>
              <a:buClr>
                <a:schemeClr val="dk1"/>
              </a:buClr>
              <a:buSzPts val="1600"/>
              <a:buNone/>
            </a:pPr>
            <a:endParaRPr lang="en-US" dirty="0"/>
          </a:p>
          <a:p>
            <a:pPr marL="0" indent="0"/>
            <a:r>
              <a:rPr lang="en-US" dirty="0"/>
              <a:t>Rise in Program Costs</a:t>
            </a:r>
            <a:br>
              <a:rPr lang="en-US" dirty="0"/>
            </a:br>
            <a:br>
              <a:rPr lang="en-US" sz="2000" dirty="0"/>
            </a:br>
            <a:r>
              <a:rPr lang="en-US" sz="1100" b="0" dirty="0"/>
              <a:t>(waste management, labor, facility maintenance)</a:t>
            </a:r>
            <a:endParaRPr lang="en-US" sz="1100" dirty="0"/>
          </a:p>
        </p:txBody>
      </p:sp>
      <p:sp>
        <p:nvSpPr>
          <p:cNvPr id="263" name="Google Shape;263;p10"/>
          <p:cNvSpPr txBox="1">
            <a:spLocks noGrp="1"/>
          </p:cNvSpPr>
          <p:nvPr>
            <p:ph type="body" idx="2"/>
          </p:nvPr>
        </p:nvSpPr>
        <p:spPr>
          <a:xfrm>
            <a:off x="3477509" y="2102761"/>
            <a:ext cx="2312126" cy="1117204"/>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p>
            <a:pPr marL="0" lvl="0" indent="0" algn="ctr" rtl="0">
              <a:lnSpc>
                <a:spcPct val="80000"/>
              </a:lnSpc>
              <a:spcBef>
                <a:spcPts val="0"/>
              </a:spcBef>
              <a:spcAft>
                <a:spcPts val="0"/>
              </a:spcAft>
              <a:buClr>
                <a:schemeClr val="dk1"/>
              </a:buClr>
              <a:buSzPts val="1600"/>
              <a:buNone/>
            </a:pPr>
            <a:endParaRPr lang="en-US" dirty="0"/>
          </a:p>
          <a:p>
            <a:pPr marL="0" lvl="0" indent="0" algn="ctr" rtl="0">
              <a:lnSpc>
                <a:spcPct val="80000"/>
              </a:lnSpc>
              <a:spcBef>
                <a:spcPts val="0"/>
              </a:spcBef>
              <a:spcAft>
                <a:spcPts val="0"/>
              </a:spcAft>
              <a:buClr>
                <a:schemeClr val="dk1"/>
              </a:buClr>
              <a:buSzPts val="1600"/>
              <a:buNone/>
            </a:pPr>
            <a:r>
              <a:rPr lang="en-US" dirty="0"/>
              <a:t>Big City, Big Responsibilities</a:t>
            </a:r>
          </a:p>
          <a:p>
            <a:pPr marL="0" lvl="0" indent="0" algn="ctr" rtl="0">
              <a:lnSpc>
                <a:spcPct val="80000"/>
              </a:lnSpc>
              <a:spcBef>
                <a:spcPts val="0"/>
              </a:spcBef>
              <a:spcAft>
                <a:spcPts val="0"/>
              </a:spcAft>
              <a:buClr>
                <a:schemeClr val="dk1"/>
              </a:buClr>
              <a:buSzPts val="1600"/>
              <a:buNone/>
            </a:pPr>
            <a:endParaRPr lang="en-US" sz="2400" dirty="0"/>
          </a:p>
        </p:txBody>
      </p:sp>
      <p:sp>
        <p:nvSpPr>
          <p:cNvPr id="264" name="Google Shape;264;p10"/>
          <p:cNvSpPr txBox="1">
            <a:spLocks noGrp="1"/>
          </p:cNvSpPr>
          <p:nvPr>
            <p:ph type="body" idx="3"/>
          </p:nvPr>
        </p:nvSpPr>
        <p:spPr>
          <a:xfrm>
            <a:off x="6102243" y="2102761"/>
            <a:ext cx="2312126" cy="1117204"/>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137150" rIns="91425" bIns="91425" anchor="t" anchorCtr="0">
            <a:spAutoFit/>
          </a:bodyPr>
          <a:lstStyle/>
          <a:p>
            <a:pPr marL="0" lvl="0" indent="0" algn="ctr" rtl="0">
              <a:lnSpc>
                <a:spcPct val="80000"/>
              </a:lnSpc>
              <a:spcBef>
                <a:spcPts val="0"/>
              </a:spcBef>
              <a:spcAft>
                <a:spcPts val="0"/>
              </a:spcAft>
              <a:buClr>
                <a:schemeClr val="dk1"/>
              </a:buClr>
              <a:buSzPts val="1600"/>
              <a:buNone/>
            </a:pPr>
            <a:endParaRPr lang="en-US" dirty="0"/>
          </a:p>
          <a:p>
            <a:pPr marL="0" lvl="0" indent="0" algn="ctr" rtl="0">
              <a:lnSpc>
                <a:spcPct val="80000"/>
              </a:lnSpc>
              <a:spcBef>
                <a:spcPts val="0"/>
              </a:spcBef>
              <a:spcAft>
                <a:spcPts val="0"/>
              </a:spcAft>
              <a:buClr>
                <a:schemeClr val="dk1"/>
              </a:buClr>
              <a:buSzPts val="1600"/>
              <a:buNone/>
            </a:pPr>
            <a:r>
              <a:rPr lang="en-US" dirty="0"/>
              <a:t>Public Awareness and Education</a:t>
            </a:r>
          </a:p>
          <a:p>
            <a:pPr marL="0" lvl="0" indent="0" algn="ctr" rtl="0">
              <a:lnSpc>
                <a:spcPct val="80000"/>
              </a:lnSpc>
              <a:spcBef>
                <a:spcPts val="0"/>
              </a:spcBef>
              <a:spcAft>
                <a:spcPts val="0"/>
              </a:spcAft>
              <a:buClr>
                <a:schemeClr val="dk1"/>
              </a:buClr>
              <a:buSzPts val="1600"/>
              <a:buNone/>
            </a:pPr>
            <a:endParaRPr sz="2400" dirty="0"/>
          </a:p>
        </p:txBody>
      </p:sp>
      <p:sp>
        <p:nvSpPr>
          <p:cNvPr id="274" name="Google Shape;274;p10"/>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Challenges</a:t>
            </a:r>
            <a:endParaRPr dirty="0"/>
          </a:p>
        </p:txBody>
      </p:sp>
      <p:sp>
        <p:nvSpPr>
          <p:cNvPr id="15" name="TextBox 14"/>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364;p18"/>
          <p:cNvPicPr preferRelativeResize="0"/>
          <p:nvPr/>
        </p:nvPicPr>
        <p:blipFill rotWithShape="1">
          <a:blip r:embed="rId3">
            <a:alphaModFix/>
          </a:blip>
          <a:srcRect/>
          <a:stretch/>
        </p:blipFill>
        <p:spPr>
          <a:xfrm>
            <a:off x="4270917" y="579967"/>
            <a:ext cx="571849" cy="457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337642" y="2347153"/>
            <a:ext cx="6468716" cy="98429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000" b="1">
                <a:ln w="10160">
                  <a:noFill/>
                  <a:prstDash val="solid"/>
                </a:ln>
                <a:solidFill>
                  <a:schemeClr val="bg1"/>
                </a:solidFill>
                <a:effectLst>
                  <a:outerShdw blurRad="38100" dist="22860" dir="5400000" algn="tl" rotWithShape="0">
                    <a:srgbClr val="000000">
                      <a:alpha val="30000"/>
                    </a:srgbClr>
                  </a:outerShdw>
                </a:effectLst>
                <a:latin typeface="+mn-lt"/>
              </a:rPr>
              <a:t>Countywide Household Hazardous and Electronic Waste Management Program</a:t>
            </a:r>
          </a:p>
        </p:txBody>
      </p:sp>
      <p:sp>
        <p:nvSpPr>
          <p:cNvPr id="2" name="TextBox 1"/>
          <p:cNvSpPr txBox="1"/>
          <p:nvPr/>
        </p:nvSpPr>
        <p:spPr>
          <a:xfrm>
            <a:off x="2689861" y="-228601"/>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1890489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1"/>
          <p:cNvSpPr txBox="1">
            <a:spLocks noGrp="1"/>
          </p:cNvSpPr>
          <p:nvPr>
            <p:ph type="body" idx="1"/>
          </p:nvPr>
        </p:nvSpPr>
        <p:spPr>
          <a:xfrm>
            <a:off x="577807" y="2183453"/>
            <a:ext cx="2286000" cy="2215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1600"/>
              <a:buNone/>
            </a:pPr>
            <a:r>
              <a:rPr lang="en-US" dirty="0"/>
              <a:t>HHW Program Growth</a:t>
            </a:r>
            <a:endParaRPr dirty="0"/>
          </a:p>
        </p:txBody>
      </p:sp>
      <p:sp>
        <p:nvSpPr>
          <p:cNvPr id="280" name="Google Shape;280;p11"/>
          <p:cNvSpPr txBox="1">
            <a:spLocks noGrp="1"/>
          </p:cNvSpPr>
          <p:nvPr>
            <p:ph type="body" idx="2"/>
          </p:nvPr>
        </p:nvSpPr>
        <p:spPr>
          <a:xfrm>
            <a:off x="3429000" y="2183453"/>
            <a:ext cx="2286000" cy="2215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1600"/>
              <a:buNone/>
            </a:pPr>
            <a:r>
              <a:rPr lang="en-US" dirty="0"/>
              <a:t>More Partnerships</a:t>
            </a:r>
            <a:endParaRPr dirty="0"/>
          </a:p>
        </p:txBody>
      </p:sp>
      <p:sp>
        <p:nvSpPr>
          <p:cNvPr id="281" name="Google Shape;281;p11"/>
          <p:cNvSpPr txBox="1">
            <a:spLocks noGrp="1"/>
          </p:cNvSpPr>
          <p:nvPr>
            <p:ph type="body" idx="3"/>
          </p:nvPr>
        </p:nvSpPr>
        <p:spPr>
          <a:xfrm>
            <a:off x="6280193" y="2183453"/>
            <a:ext cx="2286000" cy="44319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1600"/>
              <a:buNone/>
            </a:pPr>
            <a:r>
              <a:rPr lang="en-US" dirty="0"/>
              <a:t>Improvements in Customer Service</a:t>
            </a:r>
            <a:endParaRPr dirty="0"/>
          </a:p>
        </p:txBody>
      </p:sp>
      <p:sp>
        <p:nvSpPr>
          <p:cNvPr id="285" name="Google Shape;285;p11"/>
          <p:cNvSpPr txBox="1">
            <a:spLocks noGrp="1"/>
          </p:cNvSpPr>
          <p:nvPr>
            <p:ph type="body" idx="7"/>
          </p:nvPr>
        </p:nvSpPr>
        <p:spPr>
          <a:xfrm>
            <a:off x="577807" y="2934587"/>
            <a:ext cx="2286001" cy="1782378"/>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Font typeface="Arial"/>
              <a:buNone/>
            </a:pPr>
            <a:r>
              <a:rPr lang="en-US" dirty="0"/>
              <a:t>LASAN actively searching for suitable locations to build more SAFE centers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r>
              <a:rPr lang="en-US" dirty="0"/>
              <a:t>Utilize more green, sustainable waste management outlets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endParaRPr dirty="0"/>
          </a:p>
        </p:txBody>
      </p:sp>
      <p:sp>
        <p:nvSpPr>
          <p:cNvPr id="286" name="Google Shape;286;p11"/>
          <p:cNvSpPr txBox="1">
            <a:spLocks noGrp="1"/>
          </p:cNvSpPr>
          <p:nvPr>
            <p:ph type="body" idx="8"/>
          </p:nvPr>
        </p:nvSpPr>
        <p:spPr>
          <a:xfrm>
            <a:off x="6280193" y="2934586"/>
            <a:ext cx="2286000" cy="178237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Font typeface="Arial"/>
              <a:buNone/>
            </a:pPr>
            <a:r>
              <a:rPr lang="en-US" dirty="0"/>
              <a:t>Accept more waste streams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r>
              <a:rPr lang="en-US" dirty="0"/>
              <a:t>More collection opportunities in underserved communities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r>
              <a:rPr lang="en-US" dirty="0"/>
              <a:t>LASAN Webpage and Notification </a:t>
            </a:r>
          </a:p>
          <a:p>
            <a:pPr marL="0" lvl="0" indent="0" algn="ctr" rtl="0">
              <a:lnSpc>
                <a:spcPct val="100000"/>
              </a:lnSpc>
              <a:spcBef>
                <a:spcPts val="0"/>
              </a:spcBef>
              <a:spcAft>
                <a:spcPts val="0"/>
              </a:spcAft>
              <a:buClr>
                <a:schemeClr val="dk1"/>
              </a:buClr>
              <a:buSzPts val="1200"/>
              <a:buFont typeface="Arial"/>
              <a:buNone/>
            </a:pPr>
            <a:endParaRPr lang="en-US" dirty="0"/>
          </a:p>
        </p:txBody>
      </p:sp>
      <p:sp>
        <p:nvSpPr>
          <p:cNvPr id="287" name="Google Shape;287;p11"/>
          <p:cNvSpPr txBox="1">
            <a:spLocks noGrp="1"/>
          </p:cNvSpPr>
          <p:nvPr>
            <p:ph type="body" idx="9"/>
          </p:nvPr>
        </p:nvSpPr>
        <p:spPr>
          <a:xfrm>
            <a:off x="3429000" y="2934587"/>
            <a:ext cx="2286001" cy="1782378"/>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200"/>
              <a:buFont typeface="Arial"/>
              <a:buNone/>
            </a:pPr>
            <a:r>
              <a:rPr lang="en-US" dirty="0"/>
              <a:t>Collaboration with LA County DPW and neighboring cities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r>
              <a:rPr lang="en-US" dirty="0"/>
              <a:t>Participate in available Stewardship Programs</a:t>
            </a:r>
          </a:p>
          <a:p>
            <a:pPr marL="0" lvl="0" indent="0" algn="ctr" rtl="0">
              <a:lnSpc>
                <a:spcPct val="100000"/>
              </a:lnSpc>
              <a:spcBef>
                <a:spcPts val="0"/>
              </a:spcBef>
              <a:spcAft>
                <a:spcPts val="0"/>
              </a:spcAft>
              <a:buClr>
                <a:schemeClr val="dk1"/>
              </a:buClr>
              <a:buSzPts val="1200"/>
              <a:buFont typeface="Arial"/>
              <a:buNone/>
            </a:pPr>
            <a:endParaRPr lang="en-US" dirty="0"/>
          </a:p>
          <a:p>
            <a:pPr marL="0" lvl="0" indent="0" algn="ctr" rtl="0">
              <a:lnSpc>
                <a:spcPct val="100000"/>
              </a:lnSpc>
              <a:spcBef>
                <a:spcPts val="0"/>
              </a:spcBef>
              <a:spcAft>
                <a:spcPts val="0"/>
              </a:spcAft>
              <a:buClr>
                <a:schemeClr val="dk1"/>
              </a:buClr>
              <a:buSzPts val="1200"/>
              <a:buFont typeface="Arial"/>
              <a:buNone/>
            </a:pPr>
            <a:endParaRPr dirty="0"/>
          </a:p>
        </p:txBody>
      </p:sp>
      <p:sp>
        <p:nvSpPr>
          <p:cNvPr id="288" name="Google Shape;288;p11"/>
          <p:cNvSpPr txBox="1">
            <a:spLocks noGrp="1"/>
          </p:cNvSpPr>
          <p:nvPr>
            <p:ph type="title"/>
          </p:nvPr>
        </p:nvSpPr>
        <p:spPr>
          <a:xfrm>
            <a:off x="219456" y="225392"/>
            <a:ext cx="8705088" cy="360099"/>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chemeClr val="dk1"/>
              </a:buClr>
              <a:buSzPts val="2600"/>
              <a:buFont typeface="Trebuchet MS"/>
              <a:buNone/>
            </a:pPr>
            <a:r>
              <a:rPr lang="en-US" dirty="0"/>
              <a:t>Program Goals</a:t>
            </a:r>
            <a:endParaRPr dirty="0"/>
          </a:p>
        </p:txBody>
      </p:sp>
      <p:sp>
        <p:nvSpPr>
          <p:cNvPr id="12" name="TextBox 11"/>
          <p:cNvSpPr txBox="1"/>
          <p:nvPr/>
        </p:nvSpPr>
        <p:spPr>
          <a:xfrm>
            <a:off x="150299" y="4835723"/>
            <a:ext cx="2008914" cy="2743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Google Shape;364;p18"/>
          <p:cNvPicPr preferRelativeResize="0"/>
          <p:nvPr/>
        </p:nvPicPr>
        <p:blipFill rotWithShape="1">
          <a:blip r:embed="rId3">
            <a:alphaModFix/>
          </a:blip>
          <a:srcRect/>
          <a:stretch/>
        </p:blipFill>
        <p:spPr>
          <a:xfrm>
            <a:off x="4286075" y="562631"/>
            <a:ext cx="571849" cy="45719"/>
          </a:xfrm>
          <a:prstGeom prst="rect">
            <a:avLst/>
          </a:prstGeom>
          <a:noFill/>
          <a:ln>
            <a:noFill/>
          </a:ln>
        </p:spPr>
      </p:pic>
      <p:grpSp>
        <p:nvGrpSpPr>
          <p:cNvPr id="14" name="Google Shape;427;p18"/>
          <p:cNvGrpSpPr/>
          <p:nvPr/>
        </p:nvGrpSpPr>
        <p:grpSpPr>
          <a:xfrm>
            <a:off x="1508557" y="1637040"/>
            <a:ext cx="424500" cy="424500"/>
            <a:chOff x="8171439" y="1153720"/>
            <a:chExt cx="424500" cy="424500"/>
          </a:xfrm>
        </p:grpSpPr>
        <p:sp>
          <p:nvSpPr>
            <p:cNvPr id="15" name="Google Shape;428;p18"/>
            <p:cNvSpPr/>
            <p:nvPr/>
          </p:nvSpPr>
          <p:spPr>
            <a:xfrm>
              <a:off x="8171439" y="1153720"/>
              <a:ext cx="424500" cy="424500"/>
            </a:xfrm>
            <a:prstGeom prst="ellipse">
              <a:avLst/>
            </a:prstGeom>
            <a:solidFill>
              <a:schemeClr val="accent1"/>
            </a:solidFill>
            <a:ln>
              <a:noFill/>
            </a:ln>
          </p:spPr>
          <p:txBody>
            <a:bodyPr spcFirstLastPara="1" wrap="square" lIns="44450" tIns="44450" rIns="44450" bIns="44450" anchor="ctr" anchorCtr="0">
              <a:spAutoFit/>
            </a:bodyPr>
            <a:lstStyle/>
            <a:p>
              <a:pPr marL="0" marR="0" lvl="0" indent="0" algn="l" defTabSz="914400" rtl="0" eaLnBrk="1" fontAlgn="auto" latinLnBrk="0" hangingPunct="1">
                <a:lnSpc>
                  <a:spcPct val="100000"/>
                </a:lnSpc>
                <a:spcBef>
                  <a:spcPts val="0"/>
                </a:spcBef>
                <a:spcAft>
                  <a:spcPts val="0"/>
                </a:spcAft>
                <a:buClr>
                  <a:srgbClr val="414041"/>
                </a:buClr>
                <a:buSzPts val="3000"/>
                <a:buFont typeface="Trebuchet MS"/>
                <a:buNone/>
                <a:tabLst/>
                <a:defRPr/>
              </a:pPr>
              <a:endParaRPr kumimoji="0" sz="30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pic>
          <p:nvPicPr>
            <p:cNvPr id="16" name="Google Shape;429;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01697" y="1231965"/>
              <a:ext cx="166982" cy="262401"/>
            </a:xfrm>
            <a:prstGeom prst="rect">
              <a:avLst/>
            </a:prstGeom>
            <a:noFill/>
            <a:ln>
              <a:noFill/>
            </a:ln>
          </p:spPr>
        </p:pic>
      </p:grpSp>
      <p:sp>
        <p:nvSpPr>
          <p:cNvPr id="18" name="Google Shape;432;p18"/>
          <p:cNvSpPr/>
          <p:nvPr/>
        </p:nvSpPr>
        <p:spPr>
          <a:xfrm>
            <a:off x="4379864" y="1637040"/>
            <a:ext cx="424500" cy="424500"/>
          </a:xfrm>
          <a:prstGeom prst="ellipse">
            <a:avLst/>
          </a:prstGeom>
          <a:solidFill>
            <a:schemeClr val="accent1"/>
          </a:solidFill>
          <a:ln>
            <a:noFill/>
          </a:ln>
        </p:spPr>
        <p:txBody>
          <a:bodyPr spcFirstLastPara="1" wrap="square" lIns="44450" tIns="44450" rIns="44450" bIns="44450" anchor="ctr" anchorCtr="0">
            <a:spAutoFit/>
          </a:bodyPr>
          <a:lstStyle/>
          <a:p>
            <a:pPr marL="0" marR="0" lvl="0" indent="0" algn="l" defTabSz="914400" rtl="0" eaLnBrk="1" fontAlgn="auto" latinLnBrk="0" hangingPunct="1">
              <a:lnSpc>
                <a:spcPct val="100000"/>
              </a:lnSpc>
              <a:spcBef>
                <a:spcPts val="0"/>
              </a:spcBef>
              <a:spcAft>
                <a:spcPts val="0"/>
              </a:spcAft>
              <a:buClr>
                <a:srgbClr val="414041"/>
              </a:buClr>
              <a:buSzPts val="3000"/>
              <a:buFont typeface="Trebuchet MS"/>
              <a:buNone/>
              <a:tabLst/>
              <a:defRPr/>
            </a:pPr>
            <a:endParaRPr kumimoji="0" sz="30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nvGrpSpPr>
          <p:cNvPr id="20" name="Google Shape;438;p18"/>
          <p:cNvGrpSpPr/>
          <p:nvPr/>
        </p:nvGrpSpPr>
        <p:grpSpPr>
          <a:xfrm>
            <a:off x="7251173" y="1637040"/>
            <a:ext cx="424500" cy="424500"/>
            <a:chOff x="7044830" y="2423719"/>
            <a:chExt cx="424500" cy="424500"/>
          </a:xfrm>
        </p:grpSpPr>
        <p:sp>
          <p:nvSpPr>
            <p:cNvPr id="21" name="Google Shape;439;p18"/>
            <p:cNvSpPr/>
            <p:nvPr/>
          </p:nvSpPr>
          <p:spPr>
            <a:xfrm>
              <a:off x="7044830" y="2423719"/>
              <a:ext cx="424500" cy="424500"/>
            </a:xfrm>
            <a:prstGeom prst="ellipse">
              <a:avLst/>
            </a:prstGeom>
            <a:solidFill>
              <a:schemeClr val="accent1"/>
            </a:solidFill>
            <a:ln>
              <a:noFill/>
            </a:ln>
          </p:spPr>
          <p:txBody>
            <a:bodyPr spcFirstLastPara="1" wrap="square" lIns="44450" tIns="44450" rIns="44450" bIns="44450" anchor="ctr" anchorCtr="0">
              <a:spAutoFit/>
            </a:bodyPr>
            <a:lstStyle/>
            <a:p>
              <a:pPr marL="0" marR="0" lvl="0" indent="0" algn="l" defTabSz="914400" rtl="0" eaLnBrk="1" fontAlgn="auto" latinLnBrk="0" hangingPunct="1">
                <a:lnSpc>
                  <a:spcPct val="100000"/>
                </a:lnSpc>
                <a:spcBef>
                  <a:spcPts val="0"/>
                </a:spcBef>
                <a:spcAft>
                  <a:spcPts val="0"/>
                </a:spcAft>
                <a:buClr>
                  <a:srgbClr val="414041"/>
                </a:buClr>
                <a:buSzPts val="3000"/>
                <a:buFont typeface="Trebuchet MS"/>
                <a:buNone/>
                <a:tabLst/>
                <a:defRPr/>
              </a:pPr>
              <a:endParaRPr kumimoji="0" sz="30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pic>
          <p:nvPicPr>
            <p:cNvPr id="22" name="Google Shape;440;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135576" y="2502352"/>
              <a:ext cx="246889" cy="217845"/>
            </a:xfrm>
            <a:prstGeom prst="rect">
              <a:avLst/>
            </a:prstGeom>
            <a:noFill/>
            <a:ln>
              <a:noFill/>
            </a:ln>
          </p:spPr>
        </p:pic>
      </p:grpSp>
      <p:pic>
        <p:nvPicPr>
          <p:cNvPr id="23" name="Google Shape;374;p18"/>
          <p:cNvPicPr preferRelativeResize="0"/>
          <p:nvPr/>
        </p:nvPicPr>
        <p:blipFill rotWithShape="1">
          <a:blip r:embed="rId6" cstate="print">
            <a:alphaModFix/>
            <a:biLevel thresh="25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4502428" y="1703046"/>
            <a:ext cx="179373" cy="28187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3631056" y="2364059"/>
            <a:ext cx="5398486" cy="194723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1600"/>
              <a:buNone/>
            </a:pPr>
            <a:r>
              <a:rPr lang="en-US" sz="1800" b="1" dirty="0"/>
              <a:t>LASAN HHW Program Management</a:t>
            </a:r>
          </a:p>
          <a:p>
            <a:pPr marL="0" lvl="0" indent="0" algn="ctr" rtl="0">
              <a:lnSpc>
                <a:spcPct val="100000"/>
              </a:lnSpc>
              <a:spcBef>
                <a:spcPts val="0"/>
              </a:spcBef>
              <a:spcAft>
                <a:spcPts val="0"/>
              </a:spcAft>
              <a:buClr>
                <a:schemeClr val="lt1"/>
              </a:buClr>
              <a:buSzPts val="1600"/>
              <a:buNone/>
            </a:pPr>
            <a:endParaRPr lang="en-US" dirty="0"/>
          </a:p>
          <a:p>
            <a:pPr marL="0" lvl="0" indent="0" algn="ctr" rtl="0">
              <a:lnSpc>
                <a:spcPct val="100000"/>
              </a:lnSpc>
              <a:spcBef>
                <a:spcPts val="0"/>
              </a:spcBef>
              <a:spcAft>
                <a:spcPts val="0"/>
              </a:spcAft>
              <a:buClr>
                <a:schemeClr val="lt1"/>
              </a:buClr>
              <a:buSzPts val="1600"/>
              <a:buNone/>
            </a:pPr>
            <a:r>
              <a:rPr lang="en-US" dirty="0"/>
              <a:t>John Park, Senior Environmental Engineer</a:t>
            </a:r>
          </a:p>
          <a:p>
            <a:pPr marL="0" lvl="0" indent="0" algn="ctr" rtl="0">
              <a:lnSpc>
                <a:spcPct val="100000"/>
              </a:lnSpc>
              <a:spcBef>
                <a:spcPts val="0"/>
              </a:spcBef>
              <a:spcAft>
                <a:spcPts val="0"/>
              </a:spcAft>
              <a:buClr>
                <a:schemeClr val="lt1"/>
              </a:buClr>
              <a:buSzPts val="1600"/>
              <a:buNone/>
            </a:pPr>
            <a:r>
              <a:rPr lang="en-US" u="sng" dirty="0">
                <a:solidFill>
                  <a:schemeClr val="accent3"/>
                </a:solidFill>
              </a:rPr>
              <a:t>John.Park@lacity.org</a:t>
            </a:r>
          </a:p>
          <a:p>
            <a:pPr marL="0" lvl="0" indent="0" algn="ctr" rtl="0">
              <a:lnSpc>
                <a:spcPct val="100000"/>
              </a:lnSpc>
              <a:spcBef>
                <a:spcPts val="0"/>
              </a:spcBef>
              <a:spcAft>
                <a:spcPts val="0"/>
              </a:spcAft>
              <a:buClr>
                <a:schemeClr val="lt1"/>
              </a:buClr>
              <a:buSzPts val="1600"/>
              <a:buNone/>
            </a:pPr>
            <a:endParaRPr lang="en-US" dirty="0"/>
          </a:p>
          <a:p>
            <a:pPr marL="0" lvl="0" indent="0" algn="ctr" rtl="0">
              <a:lnSpc>
                <a:spcPct val="100000"/>
              </a:lnSpc>
              <a:spcBef>
                <a:spcPts val="0"/>
              </a:spcBef>
              <a:spcAft>
                <a:spcPts val="0"/>
              </a:spcAft>
              <a:buClr>
                <a:schemeClr val="lt1"/>
              </a:buClr>
              <a:buSzPts val="1600"/>
              <a:buNone/>
            </a:pPr>
            <a:r>
              <a:rPr lang="en-US" dirty="0"/>
              <a:t>Yasi Lozano, Environmental Engineer  </a:t>
            </a:r>
            <a:r>
              <a:rPr lang="en-US" u="sng" dirty="0">
                <a:solidFill>
                  <a:schemeClr val="accent3"/>
                </a:solidFill>
              </a:rPr>
              <a:t>Yasi.Lozano@lacity.org</a:t>
            </a:r>
          </a:p>
          <a:p>
            <a:pPr marL="0" lvl="0" indent="0" algn="ctr" rtl="0">
              <a:lnSpc>
                <a:spcPct val="100000"/>
              </a:lnSpc>
              <a:spcBef>
                <a:spcPts val="0"/>
              </a:spcBef>
              <a:spcAft>
                <a:spcPts val="0"/>
              </a:spcAft>
              <a:buClr>
                <a:schemeClr val="lt1"/>
              </a:buClr>
              <a:buSzPts val="1600"/>
              <a:buNone/>
            </a:pPr>
            <a:endParaRPr lang="en-US" dirty="0"/>
          </a:p>
          <a:p>
            <a:pPr marL="0" lvl="0" indent="0" algn="ctr" rtl="0">
              <a:lnSpc>
                <a:spcPct val="100000"/>
              </a:lnSpc>
              <a:spcBef>
                <a:spcPts val="0"/>
              </a:spcBef>
              <a:spcAft>
                <a:spcPts val="0"/>
              </a:spcAft>
              <a:buClr>
                <a:schemeClr val="lt1"/>
              </a:buClr>
              <a:buSzPts val="1600"/>
              <a:buNone/>
            </a:pPr>
            <a:endParaRPr dirty="0"/>
          </a:p>
        </p:txBody>
      </p:sp>
      <p:sp>
        <p:nvSpPr>
          <p:cNvPr id="2" name="TextBox 1"/>
          <p:cNvSpPr txBox="1"/>
          <p:nvPr/>
        </p:nvSpPr>
        <p:spPr>
          <a:xfrm>
            <a:off x="4930821" y="4311294"/>
            <a:ext cx="27989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71BE44"/>
                </a:solidFill>
                <a:effectLst/>
                <a:uLnTx/>
                <a:uFillTx/>
                <a:latin typeface="Arial"/>
                <a:cs typeface="Arial"/>
                <a:sym typeface="Arial"/>
              </a:rPr>
              <a:t>www.lacitysan.org/safecenters</a:t>
            </a:r>
          </a:p>
        </p:txBody>
      </p:sp>
    </p:spTree>
    <p:extLst>
      <p:ext uri="{BB962C8B-B14F-4D97-AF65-F5344CB8AC3E}">
        <p14:creationId xmlns:p14="http://schemas.microsoft.com/office/powerpoint/2010/main" val="226913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265734" y="1315119"/>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Household Hazardous and Electronic Waste</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20636" y="3457457"/>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Chris Sheppard</a:t>
            </a:r>
          </a:p>
          <a:p>
            <a:pPr marL="342900" lvl="1" indent="0" algn="ctr">
              <a:buNone/>
            </a:pPr>
            <a:r>
              <a:rPr lang="en-US" sz="1000" dirty="0">
                <a:latin typeface="Arial" panose="020B0604020202020204" pitchFamily="34" charset="0"/>
                <a:cs typeface="Arial" panose="020B0604020202020204" pitchFamily="34" charset="0"/>
              </a:rPr>
              <a:t>Principal Engineer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CSheppard@pw.lacounty.gov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4246025" y="3460485"/>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John Park</a:t>
            </a:r>
          </a:p>
          <a:p>
            <a:pPr marL="342900" lvl="1" algn="ctr"/>
            <a:r>
              <a:rPr lang="en-US" sz="1000" dirty="0">
                <a:latin typeface="Arial" panose="020B0604020202020204" pitchFamily="34" charset="0"/>
                <a:cs typeface="Arial" panose="020B0604020202020204" pitchFamily="34" charset="0"/>
              </a:rPr>
              <a:t>Senior Environmental Engineer</a:t>
            </a:r>
          </a:p>
          <a:p>
            <a:pPr marL="342900" lvl="1" indent="0" algn="ctr">
              <a:buNone/>
            </a:pPr>
            <a:r>
              <a:rPr lang="en-US" sz="1000" dirty="0">
                <a:latin typeface="Arial" panose="020B0604020202020204" pitchFamily="34" charset="0"/>
                <a:cs typeface="Arial" panose="020B0604020202020204" pitchFamily="34" charset="0"/>
              </a:rPr>
              <a:t>LA City Sanitation</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John.Park@lacity.org</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454020" y="4158359"/>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6203321" y="3460982"/>
            <a:ext cx="2756993" cy="1107996"/>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Yasi Lozano</a:t>
            </a:r>
          </a:p>
          <a:p>
            <a:pPr marL="342900" lvl="1" algn="ctr"/>
            <a:r>
              <a:rPr lang="en-US" sz="1000" dirty="0">
                <a:latin typeface="Arial" panose="020B0604020202020204" pitchFamily="34" charset="0"/>
                <a:cs typeface="Arial" panose="020B0604020202020204" pitchFamily="34" charset="0"/>
              </a:rPr>
              <a:t>Environmental Engineer</a:t>
            </a:r>
          </a:p>
          <a:p>
            <a:pPr marL="342900" lvl="1" algn="ctr"/>
            <a:r>
              <a:rPr lang="en-US" sz="1000" dirty="0">
                <a:latin typeface="Arial" panose="020B0604020202020204" pitchFamily="34" charset="0"/>
                <a:cs typeface="Arial" panose="020B0604020202020204" pitchFamily="34" charset="0"/>
              </a:rPr>
              <a:t>LA City Sanitation</a:t>
            </a:r>
          </a:p>
          <a:p>
            <a:pPr marL="342900" lvl="1" algn="ct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Yasi.Lozano@lacity.org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876817" y="4136048"/>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BA0A944-E591-4707-8B42-8D3E0D46C96C}"/>
              </a:ext>
            </a:extLst>
          </p:cNvPr>
          <p:cNvCxnSpPr/>
          <p:nvPr/>
        </p:nvCxnSpPr>
        <p:spPr>
          <a:xfrm>
            <a:off x="4690032"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4" name="Picture 3" descr="A person smiling for the camera&#10;&#10;Description automatically generated with low confidence">
            <a:extLst>
              <a:ext uri="{FF2B5EF4-FFF2-40B4-BE49-F238E27FC236}">
                <a16:creationId xmlns:a16="http://schemas.microsoft.com/office/drawing/2014/main" id="{83088369-F4AC-C756-04A1-289E2B6110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27"/>
          <a:stretch/>
        </p:blipFill>
        <p:spPr>
          <a:xfrm>
            <a:off x="7026341" y="1773506"/>
            <a:ext cx="1511371" cy="1665474"/>
          </a:xfrm>
          <a:prstGeom prst="rect">
            <a:avLst/>
          </a:prstGeom>
        </p:spPr>
      </p:pic>
      <p:sp>
        <p:nvSpPr>
          <p:cNvPr id="10" name="TextBox 9">
            <a:extLst>
              <a:ext uri="{FF2B5EF4-FFF2-40B4-BE49-F238E27FC236}">
                <a16:creationId xmlns:a16="http://schemas.microsoft.com/office/drawing/2014/main" id="{76BCEAFC-22F7-7D49-D574-65EC37944E0A}"/>
              </a:ext>
            </a:extLst>
          </p:cNvPr>
          <p:cNvSpPr txBox="1"/>
          <p:nvPr/>
        </p:nvSpPr>
        <p:spPr>
          <a:xfrm>
            <a:off x="2114916" y="3463012"/>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Lisa Scales</a:t>
            </a:r>
          </a:p>
          <a:p>
            <a:pPr marL="342900" lvl="1" algn="ctr"/>
            <a:r>
              <a:rPr lang="en-US" sz="1000" dirty="0">
                <a:latin typeface="Arial" panose="020B0604020202020204" pitchFamily="34" charset="0"/>
                <a:cs typeface="Arial" panose="020B0604020202020204" pitchFamily="34" charset="0"/>
              </a:rPr>
              <a:t>Project Engineer</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LScales@lacsd.org</a:t>
            </a:r>
          </a:p>
        </p:txBody>
      </p:sp>
      <p:cxnSp>
        <p:nvCxnSpPr>
          <p:cNvPr id="11" name="Straight Connector 10">
            <a:extLst>
              <a:ext uri="{FF2B5EF4-FFF2-40B4-BE49-F238E27FC236}">
                <a16:creationId xmlns:a16="http://schemas.microsoft.com/office/drawing/2014/main" id="{24198C9A-5A61-B078-4FBD-B662DBF61120}"/>
              </a:ext>
            </a:extLst>
          </p:cNvPr>
          <p:cNvCxnSpPr/>
          <p:nvPr/>
        </p:nvCxnSpPr>
        <p:spPr>
          <a:xfrm>
            <a:off x="2606077"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B21055AE-9A4C-A0A1-392C-C5EB5A9E9F3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516" r="4487"/>
          <a:stretch/>
        </p:blipFill>
        <p:spPr bwMode="auto">
          <a:xfrm>
            <a:off x="603545" y="1773506"/>
            <a:ext cx="1511371" cy="16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erson wearing glasses and a tie&#10;&#10;Description automatically generated with medium confidence">
            <a:extLst>
              <a:ext uri="{FF2B5EF4-FFF2-40B4-BE49-F238E27FC236}">
                <a16:creationId xmlns:a16="http://schemas.microsoft.com/office/drawing/2014/main" id="{093CD994-FE70-9C75-6851-FA7107EDC3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438" t="9421" r="3081" b="28743"/>
          <a:stretch/>
        </p:blipFill>
        <p:spPr>
          <a:xfrm>
            <a:off x="4890971" y="1781265"/>
            <a:ext cx="1511371" cy="1679220"/>
          </a:xfrm>
          <a:prstGeom prst="rect">
            <a:avLst/>
          </a:prstGeom>
        </p:spPr>
      </p:pic>
      <p:pic>
        <p:nvPicPr>
          <p:cNvPr id="6" name="Picture 5" descr="A picture containing person, clothing, smiling, posing&#10;&#10;Description automatically generated">
            <a:extLst>
              <a:ext uri="{FF2B5EF4-FFF2-40B4-BE49-F238E27FC236}">
                <a16:creationId xmlns:a16="http://schemas.microsoft.com/office/drawing/2014/main" id="{F2329322-B3CA-F9CB-63B2-C5E6674277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502" r="4502"/>
          <a:stretch/>
        </p:blipFill>
        <p:spPr>
          <a:xfrm>
            <a:off x="2747144" y="1790427"/>
            <a:ext cx="1511371" cy="1660896"/>
          </a:xfrm>
          <a:prstGeom prst="rect">
            <a:avLst/>
          </a:prstGeom>
        </p:spPr>
      </p:pic>
    </p:spTree>
    <p:extLst>
      <p:ext uri="{BB962C8B-B14F-4D97-AF65-F5344CB8AC3E}">
        <p14:creationId xmlns:p14="http://schemas.microsoft.com/office/powerpoint/2010/main" val="221299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a:xfrm>
            <a:off x="447869" y="174318"/>
            <a:ext cx="8248262"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p:txBody>
          <a:bodyPr>
            <a:normAutofit fontScale="92500" lnSpcReduction="10000"/>
          </a:bodyPr>
          <a:lstStyle/>
          <a:p>
            <a:pPr marL="0" indent="0" algn="ctr">
              <a:buNone/>
            </a:pPr>
            <a:r>
              <a:rPr lang="en-US" sz="2600" dirty="0">
                <a:latin typeface="Arial" panose="020B0604020202020204" pitchFamily="34" charset="0"/>
                <a:cs typeface="Arial" panose="020B0604020202020204" pitchFamily="34" charset="0"/>
              </a:rPr>
              <a:t>Thank you for joining today’s call! </a:t>
            </a:r>
          </a:p>
          <a:p>
            <a:pPr marL="0" indent="0" algn="ctr">
              <a:buNone/>
            </a:pPr>
            <a:r>
              <a:rPr lang="en-US" sz="2600" dirty="0">
                <a:latin typeface="Arial" panose="020B0604020202020204" pitchFamily="34" charset="0"/>
                <a:cs typeface="Arial" panose="020B0604020202020204" pitchFamily="34" charset="0"/>
              </a:rPr>
              <a:t>For more information on Infrastructure LA and to sign up for email updates about future calls visit the website at: </a:t>
            </a:r>
            <a:r>
              <a:rPr lang="en-US" sz="2600" dirty="0">
                <a:latin typeface="Arial" panose="020B0604020202020204" pitchFamily="34" charset="0"/>
                <a:cs typeface="Arial" panose="020B0604020202020204" pitchFamily="34" charset="0"/>
                <a:hlinkClick r:id="rId3"/>
              </a:rPr>
              <a:t>www.infrastructurela.org</a:t>
            </a:r>
            <a:r>
              <a:rPr lang="en-US" sz="2600" dirty="0">
                <a:latin typeface="Arial" panose="020B0604020202020204" pitchFamily="34" charset="0"/>
                <a:cs typeface="Arial" panose="020B0604020202020204" pitchFamily="34" charset="0"/>
              </a:rPr>
              <a:t> </a:t>
            </a:r>
          </a:p>
          <a:p>
            <a:pPr marL="0" indent="0" algn="ctr">
              <a:buNone/>
            </a:pPr>
            <a:r>
              <a:rPr lang="en-US" sz="2400" dirty="0">
                <a:latin typeface="Arial" panose="020B0604020202020204" pitchFamily="34" charset="0"/>
                <a:cs typeface="Arial" panose="020B0604020202020204" pitchFamily="34" charset="0"/>
              </a:rPr>
              <a:t>Email: </a:t>
            </a:r>
            <a:r>
              <a:rPr lang="en-US" sz="2400" b="1" dirty="0">
                <a:latin typeface="Arial" panose="020B0604020202020204" pitchFamily="34" charset="0"/>
                <a:cs typeface="Arial" panose="020B0604020202020204" pitchFamily="34" charset="0"/>
              </a:rPr>
              <a:t>ILASWARM@pw.lacounty.gov</a:t>
            </a:r>
          </a:p>
          <a:p>
            <a:pPr marL="0" indent="0" algn="ctr">
              <a:buNone/>
            </a:pP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09246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0"/>
            <a:ext cx="9144000" cy="5080774"/>
          </a:xfrm>
          <a:prstGeom prst="rect">
            <a:avLst/>
          </a:prstGeom>
        </p:spPr>
      </p:pic>
      <p:sp>
        <p:nvSpPr>
          <p:cNvPr id="9" name="TextBox 8">
            <a:extLst>
              <a:ext uri="{FF2B5EF4-FFF2-40B4-BE49-F238E27FC236}">
                <a16:creationId xmlns:a16="http://schemas.microsoft.com/office/drawing/2014/main" id="{839919CE-CB4D-421C-9E2F-60A5FD594D83}"/>
              </a:ext>
            </a:extLst>
          </p:cNvPr>
          <p:cNvSpPr txBox="1"/>
          <p:nvPr/>
        </p:nvSpPr>
        <p:spPr>
          <a:xfrm>
            <a:off x="1117602" y="226006"/>
            <a:ext cx="6613236" cy="707886"/>
          </a:xfrm>
          <a:prstGeom prst="rect">
            <a:avLst/>
          </a:prstGeom>
          <a:noFill/>
        </p:spPr>
        <p:txBody>
          <a:bodyPr wrap="square" lIns="91440" tIns="45720" rIns="91440" bIns="45720" rtlCol="0" anchor="t">
            <a:spAutoFit/>
          </a:bodyPr>
          <a:lstStyle/>
          <a:p>
            <a:pPr algn="ctr"/>
            <a:r>
              <a:rPr lang="en-US" sz="2000" b="1">
                <a:solidFill>
                  <a:schemeClr val="bg1"/>
                </a:solidFill>
              </a:rPr>
              <a:t>Countywide Household Hazardous and E-Waste Program - Overview</a:t>
            </a:r>
          </a:p>
        </p:txBody>
      </p:sp>
      <p:sp>
        <p:nvSpPr>
          <p:cNvPr id="14" name="TextBox 13">
            <a:extLst>
              <a:ext uri="{FF2B5EF4-FFF2-40B4-BE49-F238E27FC236}">
                <a16:creationId xmlns:a16="http://schemas.microsoft.com/office/drawing/2014/main" id="{E298F54B-9AD8-4753-B9FC-210AC9645908}"/>
              </a:ext>
            </a:extLst>
          </p:cNvPr>
          <p:cNvSpPr txBox="1"/>
          <p:nvPr/>
        </p:nvSpPr>
        <p:spPr>
          <a:xfrm>
            <a:off x="199336" y="1084336"/>
            <a:ext cx="4033030" cy="3108543"/>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latin typeface="Calibri" charset="0"/>
                <a:cs typeface="Calibri" charset="0"/>
              </a:rPr>
              <a:t>Today’s presentation will cover:</a:t>
            </a:r>
          </a:p>
          <a:p>
            <a:pPr marL="742950" lvl="1" indent="-285750">
              <a:buFont typeface="Arial" panose="020B0604020202020204" pitchFamily="34" charset="0"/>
              <a:buChar char="•"/>
            </a:pPr>
            <a:r>
              <a:rPr lang="en-US" sz="1600">
                <a:solidFill>
                  <a:schemeClr val="bg1"/>
                </a:solidFill>
                <a:latin typeface="Calibri" charset="0"/>
                <a:cs typeface="Calibri" charset="0"/>
              </a:rPr>
              <a:t>History of the Program</a:t>
            </a:r>
          </a:p>
          <a:p>
            <a:pPr marL="742950" lvl="1" indent="-285750">
              <a:buFont typeface="Arial" panose="020B0604020202020204" pitchFamily="34" charset="0"/>
              <a:buChar char="•"/>
            </a:pPr>
            <a:r>
              <a:rPr lang="en-US" sz="1600">
                <a:solidFill>
                  <a:schemeClr val="bg1"/>
                </a:solidFill>
                <a:latin typeface="Calibri" charset="0"/>
                <a:cs typeface="Calibri" charset="0"/>
              </a:rPr>
              <a:t>Structure and Services Provided</a:t>
            </a:r>
          </a:p>
          <a:p>
            <a:pPr marL="742950" lvl="1" indent="-285750">
              <a:buFont typeface="Arial" panose="020B0604020202020204" pitchFamily="34" charset="0"/>
              <a:buChar char="•"/>
            </a:pPr>
            <a:r>
              <a:rPr lang="en-US" sz="1600">
                <a:solidFill>
                  <a:schemeClr val="bg1"/>
                </a:solidFill>
                <a:latin typeface="Calibri" charset="0"/>
                <a:cs typeface="Calibri" charset="0"/>
              </a:rPr>
              <a:t>Policies to Improve the Program</a:t>
            </a:r>
          </a:p>
          <a:p>
            <a:pPr marL="742950" lvl="1" indent="-285750">
              <a:buFont typeface="Arial" panose="020B0604020202020204" pitchFamily="34" charset="0"/>
              <a:buChar char="•"/>
            </a:pPr>
            <a:endParaRPr lang="en-US" sz="1600">
              <a:solidFill>
                <a:schemeClr val="bg1"/>
              </a:solidFill>
              <a:latin typeface="Calibri" charset="0"/>
              <a:cs typeface="Calibri" charset="0"/>
            </a:endParaRPr>
          </a:p>
          <a:p>
            <a:pPr marL="285750" indent="-285750">
              <a:buFont typeface="Arial" panose="020B0604020202020204" pitchFamily="34" charset="0"/>
              <a:buChar char="•"/>
            </a:pPr>
            <a:r>
              <a:rPr lang="en-US">
                <a:solidFill>
                  <a:schemeClr val="bg1"/>
                </a:solidFill>
                <a:latin typeface="Calibri" charset="0"/>
                <a:cs typeface="Calibri" charset="0"/>
              </a:rPr>
              <a:t>Household Hazardous Waste (HHW)</a:t>
            </a:r>
          </a:p>
          <a:p>
            <a:pPr marL="742950" lvl="1" indent="-285750">
              <a:buFont typeface="Arial" panose="020B0604020202020204" pitchFamily="34" charset="0"/>
              <a:buChar char="•"/>
            </a:pPr>
            <a:r>
              <a:rPr lang="en-US" sz="1600">
                <a:solidFill>
                  <a:schemeClr val="bg1"/>
                </a:solidFill>
                <a:latin typeface="Calibri" charset="0"/>
                <a:cs typeface="Calibri" charset="0"/>
              </a:rPr>
              <a:t>Any product labeled toxic, poison, combustible, corrosive, flammable, dangerous or irritant</a:t>
            </a:r>
          </a:p>
          <a:p>
            <a:pPr marL="742950" lvl="1" indent="-285750">
              <a:buFont typeface="Arial" panose="020B0604020202020204" pitchFamily="34" charset="0"/>
              <a:buChar char="•"/>
            </a:pPr>
            <a:r>
              <a:rPr lang="en-US" sz="1600">
                <a:solidFill>
                  <a:schemeClr val="bg1"/>
                </a:solidFill>
                <a:latin typeface="Calibri" charset="0"/>
                <a:cs typeface="Calibri" charset="0"/>
              </a:rPr>
              <a:t>Includes Electronic Waste and Universal Waste (Batteries, fluorescent bulbs, thermostats, etc.</a:t>
            </a:r>
          </a:p>
        </p:txBody>
      </p:sp>
      <p:pic>
        <p:nvPicPr>
          <p:cNvPr id="4098" name="Picture 2" descr="Household Hazardous Waste | City of Cupertino, CA">
            <a:extLst>
              <a:ext uri="{FF2B5EF4-FFF2-40B4-BE49-F238E27FC236}">
                <a16:creationId xmlns:a16="http://schemas.microsoft.com/office/drawing/2014/main" id="{A690547E-57A5-4C40-A241-57212B2A77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24087" y="626116"/>
            <a:ext cx="3782769" cy="18471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waste Management Guidelines – India | IPC">
            <a:extLst>
              <a:ext uri="{FF2B5EF4-FFF2-40B4-BE49-F238E27FC236}">
                <a16:creationId xmlns:a16="http://schemas.microsoft.com/office/drawing/2014/main" id="{1E336E8E-EF58-490D-AB98-382830CABF5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5651975" y="1533892"/>
            <a:ext cx="3260841" cy="21747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Does The Universal Waste Rule Apply To Your Precision Machining Shop? |  Speaking of Precision Blog">
            <a:extLst>
              <a:ext uri="{FF2B5EF4-FFF2-40B4-BE49-F238E27FC236}">
                <a16:creationId xmlns:a16="http://schemas.microsoft.com/office/drawing/2014/main" id="{0B1C3CF6-BB2F-4ECD-A5DD-158E8BA72AD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31702" y="3292817"/>
            <a:ext cx="2939935" cy="156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9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32349"/>
            <a:ext cx="9144000" cy="5080774"/>
          </a:xfrm>
          <a:prstGeom prst="rect">
            <a:avLst/>
          </a:prstGeom>
        </p:spPr>
      </p:pic>
      <p:sp>
        <p:nvSpPr>
          <p:cNvPr id="9" name="TextBox 8">
            <a:extLst>
              <a:ext uri="{FF2B5EF4-FFF2-40B4-BE49-F238E27FC236}">
                <a16:creationId xmlns:a16="http://schemas.microsoft.com/office/drawing/2014/main" id="{839919CE-CB4D-421C-9E2F-60A5FD594D83}"/>
              </a:ext>
            </a:extLst>
          </p:cNvPr>
          <p:cNvSpPr txBox="1"/>
          <p:nvPr/>
        </p:nvSpPr>
        <p:spPr>
          <a:xfrm>
            <a:off x="1117602" y="263330"/>
            <a:ext cx="66132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Partnerships</a:t>
            </a:r>
          </a:p>
        </p:txBody>
      </p:sp>
      <p:sp>
        <p:nvSpPr>
          <p:cNvPr id="14" name="TextBox 13">
            <a:extLst>
              <a:ext uri="{FF2B5EF4-FFF2-40B4-BE49-F238E27FC236}">
                <a16:creationId xmlns:a16="http://schemas.microsoft.com/office/drawing/2014/main" id="{E298F54B-9AD8-4753-B9FC-210AC9645908}"/>
              </a:ext>
            </a:extLst>
          </p:cNvPr>
          <p:cNvSpPr txBox="1"/>
          <p:nvPr/>
        </p:nvSpPr>
        <p:spPr>
          <a:xfrm>
            <a:off x="3869977" y="1081487"/>
            <a:ext cx="4680375"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charset="0"/>
                <a:ea typeface="+mn-ea"/>
                <a:cs typeface="Calibri" charset="0"/>
              </a:rPr>
              <a:t>County Sanitation Districts (CSD): one-day </a:t>
            </a:r>
            <a:r>
              <a:rPr kumimoji="0" lang="en-US" b="1" i="0" u="none" strike="noStrike" kern="1200" cap="none" spc="0" normalizeH="0" baseline="0" noProof="0">
                <a:ln>
                  <a:noFill/>
                </a:ln>
                <a:solidFill>
                  <a:srgbClr val="E8C54A"/>
                </a:solidFill>
                <a:effectLst/>
                <a:uLnTx/>
                <a:uFillTx/>
                <a:latin typeface="Calibri" charset="0"/>
                <a:ea typeface="+mn-ea"/>
                <a:cs typeface="Calibri" charset="0"/>
              </a:rPr>
              <a:t>temporary collection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a:ln>
                <a:noFill/>
              </a:ln>
              <a:solidFill>
                <a:prstClr val="white"/>
              </a:solidFill>
              <a:effectLst/>
              <a:uLnTx/>
              <a:uFillTx/>
              <a:latin typeface="Calibri" charset="0"/>
              <a:ea typeface="+mn-ea"/>
              <a:cs typeface="Calibri"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charset="0"/>
                <a:ea typeface="+mn-ea"/>
                <a:cs typeface="Calibri" charset="0"/>
              </a:rPr>
              <a:t>City of Los Angeles:  </a:t>
            </a:r>
            <a:r>
              <a:rPr kumimoji="0" lang="en-US" b="1" i="0" u="none" strike="noStrike" kern="1200" cap="none" spc="0" normalizeH="0" baseline="0" noProof="0">
                <a:ln>
                  <a:noFill/>
                </a:ln>
                <a:solidFill>
                  <a:srgbClr val="E8C54A"/>
                </a:solidFill>
                <a:effectLst/>
                <a:uLnTx/>
                <a:uFillTx/>
                <a:latin typeface="Calibri" charset="0"/>
                <a:ea typeface="+mn-ea"/>
                <a:cs typeface="Calibri" charset="0"/>
              </a:rPr>
              <a:t>S.A.F.E. Centers </a:t>
            </a:r>
            <a:endParaRPr lang="en-US">
              <a:solidFill>
                <a:prstClr val="white"/>
              </a:solidFill>
              <a:latin typeface="Calibri" charset="0"/>
              <a:cs typeface="Calibri" charset="0"/>
            </a:endParaRP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a:ln>
                <a:noFill/>
              </a:ln>
              <a:solidFill>
                <a:prstClr val="white"/>
              </a:solidFill>
              <a:effectLst/>
              <a:uLnTx/>
              <a:uFillTx/>
              <a:latin typeface="Calibri" charset="0"/>
              <a:ea typeface="+mn-ea"/>
              <a:cs typeface="Calibri"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charset="0"/>
                <a:ea typeface="+mn-ea"/>
                <a:cs typeface="Calibri" charset="0"/>
              </a:rPr>
              <a:t>Waste Management (WM) and Cities of Lancaster and Palmdale: </a:t>
            </a:r>
            <a:r>
              <a:rPr kumimoji="0" lang="en-US" b="1" i="0" u="none" strike="noStrike" kern="1200" cap="none" spc="0" normalizeH="0" baseline="0" noProof="0">
                <a:ln>
                  <a:noFill/>
                </a:ln>
                <a:solidFill>
                  <a:srgbClr val="E8C54A"/>
                </a:solidFill>
                <a:effectLst/>
                <a:uLnTx/>
                <a:uFillTx/>
                <a:latin typeface="Calibri" charset="0"/>
                <a:ea typeface="+mn-ea"/>
                <a:cs typeface="Calibri" charset="0"/>
              </a:rPr>
              <a:t>AVECC</a:t>
            </a:r>
            <a:endParaRPr kumimoji="0" lang="en-US" b="0" i="0" u="none" strike="noStrike" kern="1200" cap="none" spc="0" normalizeH="0" baseline="0" noProof="0">
              <a:ln>
                <a:noFill/>
              </a:ln>
              <a:solidFill>
                <a:prstClr val="white"/>
              </a:solidFill>
              <a:effectLst/>
              <a:uLnTx/>
              <a:uFillTx/>
              <a:latin typeface="Calibri" charset="0"/>
              <a:ea typeface="+mn-ea"/>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charset="0"/>
              <a:ea typeface="+mn-ea"/>
              <a:cs typeface="Calibri"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charset="0"/>
                <a:ea typeface="+mn-ea"/>
                <a:cs typeface="Calibri" charset="0"/>
              </a:rPr>
              <a:t>EDCO Transfer and Recycling Facility, CSD and the City of Long Beach: </a:t>
            </a:r>
            <a:r>
              <a:rPr kumimoji="0" lang="en-US" b="1" i="0" u="none" strike="noStrike" kern="1200" cap="none" spc="0" normalizeH="0" baseline="0" noProof="0">
                <a:ln>
                  <a:noFill/>
                </a:ln>
                <a:solidFill>
                  <a:srgbClr val="E8C54A"/>
                </a:solidFill>
                <a:effectLst/>
                <a:uLnTx/>
                <a:uFillTx/>
                <a:latin typeface="Calibri" charset="0"/>
                <a:ea typeface="+mn-ea"/>
                <a:cs typeface="Calibri" charset="0"/>
              </a:rPr>
              <a:t>EDCO</a:t>
            </a:r>
            <a:r>
              <a:rPr kumimoji="0" lang="en-US" b="0" i="0" u="none" strike="noStrike" kern="1200" cap="none" spc="0" normalizeH="0" baseline="0" noProof="0">
                <a:ln>
                  <a:noFill/>
                </a:ln>
                <a:solidFill>
                  <a:prstClr val="white"/>
                </a:solidFill>
                <a:effectLst/>
                <a:uLnTx/>
                <a:uFillTx/>
                <a:latin typeface="Calibri" charset="0"/>
                <a:ea typeface="+mn-ea"/>
                <a:cs typeface="Calibri"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solidFill>
                <a:prstClr val="white"/>
              </a:solidFill>
              <a:latin typeface="Calibri" charset="0"/>
              <a:cs typeface="Calibri" charset="0"/>
            </a:endParaRPr>
          </a:p>
        </p:txBody>
      </p:sp>
      <p:pic>
        <p:nvPicPr>
          <p:cNvPr id="5" name="Picture 4" descr="A close up of a map&#10;&#10;Description automatically generated">
            <a:extLst>
              <a:ext uri="{FF2B5EF4-FFF2-40B4-BE49-F238E27FC236}">
                <a16:creationId xmlns:a16="http://schemas.microsoft.com/office/drawing/2014/main" id="{2B1CB790-DB43-47AF-87A4-8655097886D5}"/>
              </a:ext>
            </a:extLst>
          </p:cNvPr>
          <p:cNvPicPr>
            <a:picLocks noChangeAspect="1"/>
          </p:cNvPicPr>
          <p:nvPr/>
        </p:nvPicPr>
        <p:blipFill rotWithShape="1">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83176" y="1138970"/>
            <a:ext cx="3680495" cy="3466274"/>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356C45AF-16B8-4825-AD3E-E5747870A8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2806" y="4139033"/>
            <a:ext cx="1102514" cy="523694"/>
          </a:xfrm>
          <a:prstGeom prst="rect">
            <a:avLst/>
          </a:prstGeom>
          <a:gradFill>
            <a:gsLst>
              <a:gs pos="91143">
                <a:srgbClr val="A48212"/>
              </a:gs>
              <a:gs pos="0">
                <a:srgbClr val="FFE89F"/>
              </a:gs>
              <a:gs pos="39810">
                <a:srgbClr val="EAC242"/>
              </a:gs>
              <a:gs pos="31894">
                <a:srgbClr val="EAC242"/>
              </a:gs>
              <a:gs pos="48665">
                <a:srgbClr val="EAC242"/>
              </a:gs>
              <a:gs pos="74000">
                <a:srgbClr val="EAC242"/>
              </a:gs>
              <a:gs pos="91000">
                <a:srgbClr val="D3A617"/>
              </a:gs>
              <a:gs pos="100000">
                <a:srgbClr val="A48212"/>
              </a:gs>
            </a:gsLst>
            <a:lin ang="5400000" scaled="1"/>
          </a:gradFill>
        </p:spPr>
      </p:pic>
    </p:spTree>
    <p:extLst>
      <p:ext uri="{BB962C8B-B14F-4D97-AF65-F5344CB8AC3E}">
        <p14:creationId xmlns:p14="http://schemas.microsoft.com/office/powerpoint/2010/main" val="134578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0"/>
            <a:ext cx="9144000" cy="5080774"/>
          </a:xfrm>
          <a:prstGeom prst="rect">
            <a:avLst/>
          </a:prstGeom>
        </p:spPr>
      </p:pic>
      <p:sp>
        <p:nvSpPr>
          <p:cNvPr id="9" name="TextBox 8">
            <a:extLst>
              <a:ext uri="{FF2B5EF4-FFF2-40B4-BE49-F238E27FC236}">
                <a16:creationId xmlns:a16="http://schemas.microsoft.com/office/drawing/2014/main" id="{839919CE-CB4D-421C-9E2F-60A5FD594D83}"/>
              </a:ext>
            </a:extLst>
          </p:cNvPr>
          <p:cNvSpPr txBox="1"/>
          <p:nvPr/>
        </p:nvSpPr>
        <p:spPr>
          <a:xfrm>
            <a:off x="1117602" y="226006"/>
            <a:ext cx="6613236" cy="400110"/>
          </a:xfrm>
          <a:prstGeom prst="rect">
            <a:avLst/>
          </a:prstGeom>
          <a:noFill/>
        </p:spPr>
        <p:txBody>
          <a:bodyPr wrap="square" rtlCol="0">
            <a:spAutoFit/>
          </a:bodyPr>
          <a:lstStyle/>
          <a:p>
            <a:pPr algn="ctr"/>
            <a:r>
              <a:rPr lang="en-US" sz="2000" b="1">
                <a:solidFill>
                  <a:schemeClr val="bg1"/>
                </a:solidFill>
              </a:rPr>
              <a:t>Primary Components of the Program</a:t>
            </a:r>
          </a:p>
        </p:txBody>
      </p:sp>
      <p:sp>
        <p:nvSpPr>
          <p:cNvPr id="14" name="TextBox 13">
            <a:extLst>
              <a:ext uri="{FF2B5EF4-FFF2-40B4-BE49-F238E27FC236}">
                <a16:creationId xmlns:a16="http://schemas.microsoft.com/office/drawing/2014/main" id="{E298F54B-9AD8-4753-B9FC-210AC9645908}"/>
              </a:ext>
            </a:extLst>
          </p:cNvPr>
          <p:cNvSpPr txBox="1"/>
          <p:nvPr/>
        </p:nvSpPr>
        <p:spPr>
          <a:xfrm>
            <a:off x="173210" y="1084336"/>
            <a:ext cx="3554058" cy="369331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latin typeface="Calibri" charset="0"/>
                <a:cs typeface="Calibri" charset="0"/>
              </a:rPr>
              <a:t>Temporary Events</a:t>
            </a:r>
          </a:p>
          <a:p>
            <a:pPr marL="742950" lvl="1" indent="-285750">
              <a:buFont typeface="Arial" panose="020B0604020202020204" pitchFamily="34" charset="0"/>
              <a:buChar char="•"/>
            </a:pPr>
            <a:r>
              <a:rPr lang="en-US" sz="1600">
                <a:solidFill>
                  <a:schemeClr val="bg1"/>
                </a:solidFill>
                <a:latin typeface="Calibri" charset="0"/>
                <a:cs typeface="Calibri" charset="0"/>
              </a:rPr>
              <a:t>Hosted throughout LA County</a:t>
            </a:r>
          </a:p>
          <a:p>
            <a:pPr marL="285750" indent="-285750">
              <a:buFont typeface="Arial" panose="020B0604020202020204" pitchFamily="34" charset="0"/>
              <a:buChar char="•"/>
            </a:pPr>
            <a:endParaRPr lang="en-US">
              <a:solidFill>
                <a:schemeClr val="bg1"/>
              </a:solidFill>
              <a:latin typeface="Calibri" charset="0"/>
              <a:cs typeface="Calibri" charset="0"/>
            </a:endParaRPr>
          </a:p>
          <a:p>
            <a:pPr marL="285750" indent="-285750">
              <a:buFont typeface="Arial" panose="020B0604020202020204" pitchFamily="34" charset="0"/>
              <a:buChar char="•"/>
            </a:pPr>
            <a:r>
              <a:rPr lang="en-US">
                <a:solidFill>
                  <a:schemeClr val="bg1"/>
                </a:solidFill>
                <a:latin typeface="Calibri" charset="0"/>
                <a:cs typeface="Calibri" charset="0"/>
              </a:rPr>
              <a:t>Permanent Centers</a:t>
            </a:r>
          </a:p>
          <a:p>
            <a:pPr marL="742950" lvl="1" indent="-285750">
              <a:buFont typeface="Arial" panose="020B0604020202020204" pitchFamily="34" charset="0"/>
              <a:buChar char="•"/>
            </a:pPr>
            <a:r>
              <a:rPr lang="en-US" sz="1600">
                <a:solidFill>
                  <a:schemeClr val="bg1"/>
                </a:solidFill>
                <a:latin typeface="Calibri" charset="0"/>
                <a:cs typeface="Calibri" charset="0"/>
              </a:rPr>
              <a:t>EDCO</a:t>
            </a:r>
          </a:p>
          <a:p>
            <a:pPr marL="742950" lvl="1" indent="-285750">
              <a:buFont typeface="Arial" panose="020B0604020202020204" pitchFamily="34" charset="0"/>
              <a:buChar char="•"/>
            </a:pPr>
            <a:r>
              <a:rPr lang="en-US" sz="1600">
                <a:solidFill>
                  <a:schemeClr val="bg1"/>
                </a:solidFill>
                <a:latin typeface="Calibri" charset="0"/>
                <a:cs typeface="Calibri" charset="0"/>
              </a:rPr>
              <a:t>Antelope Valley Environmental Collection Center (AVECC)</a:t>
            </a:r>
          </a:p>
          <a:p>
            <a:pPr marL="742950" lvl="1" indent="-285750">
              <a:buFont typeface="Arial" panose="020B0604020202020204" pitchFamily="34" charset="0"/>
              <a:buChar char="•"/>
            </a:pPr>
            <a:r>
              <a:rPr lang="en-US" sz="1600">
                <a:solidFill>
                  <a:schemeClr val="bg1"/>
                </a:solidFill>
                <a:latin typeface="Calibri" charset="0"/>
                <a:cs typeface="Calibri" charset="0"/>
              </a:rPr>
              <a:t>S.A.F.E. Centers</a:t>
            </a:r>
          </a:p>
          <a:p>
            <a:pPr marL="742950" lvl="1" indent="-285750">
              <a:buFont typeface="Arial" panose="020B0604020202020204" pitchFamily="34" charset="0"/>
              <a:buChar char="•"/>
            </a:pPr>
            <a:r>
              <a:rPr lang="en-US" sz="1600">
                <a:solidFill>
                  <a:schemeClr val="bg1"/>
                </a:solidFill>
                <a:latin typeface="Calibri" charset="0"/>
                <a:cs typeface="Calibri" charset="0"/>
              </a:rPr>
              <a:t>Reuse Centers </a:t>
            </a:r>
          </a:p>
          <a:p>
            <a:pPr marL="742950" lvl="1" indent="-285750">
              <a:buFont typeface="Arial" panose="020B0604020202020204" pitchFamily="34" charset="0"/>
              <a:buChar char="•"/>
            </a:pPr>
            <a:endParaRPr lang="en-US">
              <a:solidFill>
                <a:schemeClr val="bg1"/>
              </a:solidFill>
              <a:latin typeface="Calibri" charset="0"/>
              <a:cs typeface="Calibri" charset="0"/>
            </a:endParaRPr>
          </a:p>
          <a:p>
            <a:pPr marL="285750" indent="-285750">
              <a:buFont typeface="Arial" panose="020B0604020202020204" pitchFamily="34" charset="0"/>
              <a:buChar char="•"/>
            </a:pPr>
            <a:r>
              <a:rPr lang="en-US">
                <a:solidFill>
                  <a:schemeClr val="bg1"/>
                </a:solidFill>
                <a:latin typeface="Calibri" charset="0"/>
                <a:cs typeface="Calibri" charset="0"/>
              </a:rPr>
              <a:t>Additional Programs</a:t>
            </a:r>
          </a:p>
          <a:p>
            <a:pPr marL="742950" lvl="1" indent="-285750">
              <a:buFont typeface="Arial" panose="020B0604020202020204" pitchFamily="34" charset="0"/>
              <a:buChar char="•"/>
            </a:pPr>
            <a:r>
              <a:rPr lang="en-US" sz="1600">
                <a:solidFill>
                  <a:schemeClr val="bg1"/>
                </a:solidFill>
                <a:latin typeface="Calibri" charset="0"/>
                <a:cs typeface="Calibri" charset="0"/>
              </a:rPr>
              <a:t>Household Batteries</a:t>
            </a:r>
          </a:p>
          <a:p>
            <a:pPr marL="742950" lvl="1" indent="-285750">
              <a:buFont typeface="Arial" panose="020B0604020202020204" pitchFamily="34" charset="0"/>
              <a:buChar char="•"/>
            </a:pPr>
            <a:r>
              <a:rPr lang="en-US" sz="1600">
                <a:solidFill>
                  <a:schemeClr val="bg1"/>
                </a:solidFill>
                <a:latin typeface="Calibri" charset="0"/>
                <a:cs typeface="Calibri" charset="0"/>
              </a:rPr>
              <a:t>Used Motor Oil</a:t>
            </a:r>
          </a:p>
          <a:p>
            <a:pPr marL="742950" lvl="1" indent="-285750">
              <a:buFont typeface="Arial" panose="020B0604020202020204" pitchFamily="34" charset="0"/>
              <a:buChar char="•"/>
            </a:pPr>
            <a:r>
              <a:rPr lang="en-US" sz="1600">
                <a:solidFill>
                  <a:schemeClr val="bg1"/>
                </a:solidFill>
                <a:latin typeface="Calibri" charset="0"/>
                <a:cs typeface="Calibri" charset="0"/>
              </a:rPr>
              <a:t>Home-Generated Sharps Waste</a:t>
            </a:r>
          </a:p>
        </p:txBody>
      </p:sp>
      <p:pic>
        <p:nvPicPr>
          <p:cNvPr id="6" name="Picture 5">
            <a:extLst>
              <a:ext uri="{FF2B5EF4-FFF2-40B4-BE49-F238E27FC236}">
                <a16:creationId xmlns:a16="http://schemas.microsoft.com/office/drawing/2014/main" id="{DF1D803B-BF50-4C9F-8054-CB51796A5F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299" y="1084336"/>
            <a:ext cx="4849335" cy="3566126"/>
          </a:xfrm>
          <a:prstGeom prst="rect">
            <a:avLst/>
          </a:prstGeom>
          <a:ln w="57150">
            <a:solidFill>
              <a:schemeClr val="bg1"/>
            </a:solidFill>
          </a:ln>
        </p:spPr>
      </p:pic>
    </p:spTree>
    <p:extLst>
      <p:ext uri="{BB962C8B-B14F-4D97-AF65-F5344CB8AC3E}">
        <p14:creationId xmlns:p14="http://schemas.microsoft.com/office/powerpoint/2010/main" val="52086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42C753-464A-4B9E-88B5-B2024E204D22}"/>
              </a:ext>
            </a:extLst>
          </p:cNvPr>
          <p:cNvPicPr>
            <a:picLocks noChangeAspect="1"/>
          </p:cNvPicPr>
          <p:nvPr/>
        </p:nvPicPr>
        <p:blipFill>
          <a:blip r:embed="rId3"/>
          <a:stretch>
            <a:fillRect/>
          </a:stretch>
        </p:blipFill>
        <p:spPr>
          <a:xfrm>
            <a:off x="0" y="0"/>
            <a:ext cx="9144000" cy="5080774"/>
          </a:xfrm>
          <a:prstGeom prst="rect">
            <a:avLst/>
          </a:prstGeom>
        </p:spPr>
      </p:pic>
      <p:pic>
        <p:nvPicPr>
          <p:cNvPr id="8" name="Picture 7" descr="A picture containing sky, outdoor, person, man&#10;&#10;Description generated with very high confidence">
            <a:extLst>
              <a:ext uri="{FF2B5EF4-FFF2-40B4-BE49-F238E27FC236}">
                <a16:creationId xmlns:a16="http://schemas.microsoft.com/office/drawing/2014/main" id="{63654C49-7EA0-4D4F-84FA-541693EA20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
          <a:stretch/>
        </p:blipFill>
        <p:spPr>
          <a:xfrm>
            <a:off x="2472621" y="3614239"/>
            <a:ext cx="4233594" cy="143059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39919CE-CB4D-421C-9E2F-60A5FD594D83}"/>
              </a:ext>
            </a:extLst>
          </p:cNvPr>
          <p:cNvSpPr txBox="1"/>
          <p:nvPr/>
        </p:nvSpPr>
        <p:spPr>
          <a:xfrm>
            <a:off x="1117602" y="226006"/>
            <a:ext cx="6613236" cy="400110"/>
          </a:xfrm>
          <a:prstGeom prst="rect">
            <a:avLst/>
          </a:prstGeom>
          <a:noFill/>
        </p:spPr>
        <p:txBody>
          <a:bodyPr wrap="square" rtlCol="0">
            <a:spAutoFit/>
          </a:bodyPr>
          <a:lstStyle/>
          <a:p>
            <a:pPr algn="ctr"/>
            <a:r>
              <a:rPr lang="en-US" sz="2000" b="1">
                <a:solidFill>
                  <a:schemeClr val="bg1"/>
                </a:solidFill>
              </a:rPr>
              <a:t>Temporary HHW/E-waste Collection Events</a:t>
            </a:r>
          </a:p>
        </p:txBody>
      </p:sp>
      <p:pic>
        <p:nvPicPr>
          <p:cNvPr id="5" name="Picture 4">
            <a:extLst>
              <a:ext uri="{FF2B5EF4-FFF2-40B4-BE49-F238E27FC236}">
                <a16:creationId xmlns:a16="http://schemas.microsoft.com/office/drawing/2014/main" id="{9F0E068D-47E6-407B-847B-8A6D9AC5CA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809" y="851279"/>
            <a:ext cx="3941451" cy="2627634"/>
          </a:xfrm>
          <a:prstGeom prst="rect">
            <a:avLst/>
          </a:prstGeom>
          <a:ln w="57150">
            <a:solidFill>
              <a:schemeClr val="bg1">
                <a:lumMod val="95000"/>
              </a:schemeClr>
            </a:solidFill>
          </a:ln>
        </p:spPr>
      </p:pic>
      <p:pic>
        <p:nvPicPr>
          <p:cNvPr id="7" name="Picture 6" descr="A picture containing road, outdoor, car, street&#10;&#10;Description automatically generated">
            <a:extLst>
              <a:ext uri="{FF2B5EF4-FFF2-40B4-BE49-F238E27FC236}">
                <a16:creationId xmlns:a16="http://schemas.microsoft.com/office/drawing/2014/main" id="{06B2811D-82EE-4858-B503-1D33C24BAB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62646" y="828722"/>
            <a:ext cx="3983191" cy="2650192"/>
          </a:xfrm>
          <a:prstGeom prst="rect">
            <a:avLst/>
          </a:prstGeom>
          <a:ln w="57150">
            <a:solidFill>
              <a:schemeClr val="bg1"/>
            </a:solidFill>
          </a:ln>
        </p:spPr>
      </p:pic>
    </p:spTree>
    <p:extLst>
      <p:ext uri="{BB962C8B-B14F-4D97-AF65-F5344CB8AC3E}">
        <p14:creationId xmlns:p14="http://schemas.microsoft.com/office/powerpoint/2010/main" val="32253151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BUROHAPPOLD_THEME">
      <a:dk1>
        <a:srgbClr val="000000"/>
      </a:dk1>
      <a:lt1>
        <a:srgbClr val="FFFFFF"/>
      </a:lt1>
      <a:dk2>
        <a:srgbClr val="3F3F3F"/>
      </a:dk2>
      <a:lt2>
        <a:srgbClr val="FFFFFF"/>
      </a:lt2>
      <a:accent1>
        <a:srgbClr val="968C83"/>
      </a:accent1>
      <a:accent2>
        <a:srgbClr val="C4D600"/>
      </a:accent2>
      <a:accent3>
        <a:srgbClr val="24135F"/>
      </a:accent3>
      <a:accent4>
        <a:srgbClr val="BC204B"/>
      </a:accent4>
      <a:accent5>
        <a:srgbClr val="8DB9CA"/>
      </a:accent5>
      <a:accent6>
        <a:srgbClr val="00617F"/>
      </a:accent6>
      <a:hlink>
        <a:srgbClr val="127BCB"/>
      </a:hlink>
      <a:folHlink>
        <a:srgbClr val="968C83"/>
      </a:folHlink>
    </a:clrScheme>
    <a:fontScheme name="BUROHAPPOLD THEME">
      <a:majorFont>
        <a:latin typeface="Segoe UI Semibold"/>
        <a:ea typeface=""/>
        <a:cs typeface="Segoe UI"/>
      </a:majorFont>
      <a:minorFont>
        <a:latin typeface="Segoe UI"/>
        <a:ea typeface=""/>
        <a:cs typeface="Segoe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smtClean="0">
            <a:latin typeface="+mn-lt"/>
          </a:defRPr>
        </a:defPPr>
      </a:lstStyle>
    </a:txDef>
  </a:objectDefaults>
  <a:extraClrSchemeLst/>
  <a:extLst>
    <a:ext uri="{05A4C25C-085E-4340-85A3-A5531E510DB2}">
      <thm15:themeFamily xmlns:thm15="http://schemas.microsoft.com/office/thememl/2012/main" name="Presentation1" id="{7AD13FB6-8113-45B1-BFF5-8E6DAC848065}" vid="{E6B3A7FA-83A2-4747-8D87-17C88D4698A4}"/>
    </a:ext>
  </a:extLst>
</a:theme>
</file>

<file path=ppt/theme/theme4.xml><?xml version="1.0" encoding="utf-8"?>
<a:theme xmlns:a="http://schemas.openxmlformats.org/drawingml/2006/main" name="LASAN Master Slide">
  <a:themeElements>
    <a:clrScheme name="LASAN">
      <a:dk1>
        <a:srgbClr val="414041"/>
      </a:dk1>
      <a:lt1>
        <a:srgbClr val="FFFFFF"/>
      </a:lt1>
      <a:dk2>
        <a:srgbClr val="414041"/>
      </a:dk2>
      <a:lt2>
        <a:srgbClr val="E2F0DC"/>
      </a:lt2>
      <a:accent1>
        <a:srgbClr val="006959"/>
      </a:accent1>
      <a:accent2>
        <a:srgbClr val="71BE44"/>
      </a:accent2>
      <a:accent3>
        <a:srgbClr val="009FD9"/>
      </a:accent3>
      <a:accent4>
        <a:srgbClr val="1C2B60"/>
      </a:accent4>
      <a:accent5>
        <a:srgbClr val="664712"/>
      </a:accent5>
      <a:accent6>
        <a:srgbClr val="D7F0FC"/>
      </a:accent6>
      <a:hlink>
        <a:srgbClr val="868586"/>
      </a:hlink>
      <a:folHlink>
        <a:srgbClr val="8685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LACSD Theme">
      <a:dk1>
        <a:srgbClr val="000000"/>
      </a:dk1>
      <a:lt1>
        <a:srgbClr val="FFFFFF"/>
      </a:lt1>
      <a:dk2>
        <a:srgbClr val="44546A"/>
      </a:dk2>
      <a:lt2>
        <a:srgbClr val="E7E6E6"/>
      </a:lt2>
      <a:accent1>
        <a:srgbClr val="0082BD"/>
      </a:accent1>
      <a:accent2>
        <a:srgbClr val="00A951"/>
      </a:accent2>
      <a:accent3>
        <a:srgbClr val="A1DAFA"/>
      </a:accent3>
      <a:accent4>
        <a:srgbClr val="FFC700"/>
      </a:accent4>
      <a:accent5>
        <a:srgbClr val="EE7A4C"/>
      </a:accent5>
      <a:accent6>
        <a:srgbClr val="9E5CB4"/>
      </a:accent6>
      <a:hlink>
        <a:srgbClr val="0563C1"/>
      </a:hlink>
      <a:folHlink>
        <a:srgbClr val="0092FF"/>
      </a:folHlink>
    </a:clrScheme>
    <a:fontScheme name="LACSD Standard">
      <a:majorFont>
        <a:latin typeface="Segoe UI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0Yrs-PPT-template" id="{F7DC9378-10C2-EE40-BB25-D8BF034C37D7}" vid="{35F02071-4091-3A41-9AFF-488D89A4315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10210</TotalTime>
  <Words>2291</Words>
  <Application>Microsoft Office PowerPoint</Application>
  <PresentationFormat>On-screen Show (16:9)</PresentationFormat>
  <Paragraphs>559</Paragraphs>
  <Slides>53</Slides>
  <Notes>30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53</vt:i4>
      </vt:variant>
    </vt:vector>
  </HeadingPairs>
  <TitlesOfParts>
    <vt:vector size="72" baseType="lpstr">
      <vt:lpstr>Arial</vt:lpstr>
      <vt:lpstr>Calibri</vt:lpstr>
      <vt:lpstr>Calibri Light</vt:lpstr>
      <vt:lpstr>Gotham-Book</vt:lpstr>
      <vt:lpstr>LucidaGrande</vt:lpstr>
      <vt:lpstr>NTR</vt:lpstr>
      <vt:lpstr>Quicksand</vt:lpstr>
      <vt:lpstr>Quicksand Bold</vt:lpstr>
      <vt:lpstr>Quicksand Medium</vt:lpstr>
      <vt:lpstr>Quicksand Regular</vt:lpstr>
      <vt:lpstr>Segoe UI</vt:lpstr>
      <vt:lpstr>Segoe UI Semibold</vt:lpstr>
      <vt:lpstr>Trebuchet MS</vt:lpstr>
      <vt:lpstr>Wingdings</vt:lpstr>
      <vt:lpstr>Office Theme</vt:lpstr>
      <vt:lpstr>Custom Design</vt:lpstr>
      <vt:lpstr>1_Custom Design</vt:lpstr>
      <vt:lpstr>LASAN Master Slide</vt:lpstr>
      <vt:lpstr>1_Office Theme</vt:lpstr>
      <vt:lpstr>Infrastructure LA Sustainable Waste and Recycling Management </vt:lpstr>
      <vt:lpstr>PowerPoint Presentation</vt:lpstr>
      <vt:lpstr>Infrastructure LA Sustainable Waste and Recycling Management </vt:lpstr>
      <vt:lpstr>Infrastructure LA Sustainable Waste and Recycling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LA Sustainable Waste and Recycling Management </vt:lpstr>
      <vt:lpstr>HHW Collection Event Operations</vt:lpstr>
      <vt:lpstr>HHW Collection Discussion Points</vt:lpstr>
      <vt:lpstr>Why collect household hazardous waste?</vt:lpstr>
      <vt:lpstr>Types of HHW Collection Events</vt:lpstr>
      <vt:lpstr>Temporary Event Collection Facilities</vt:lpstr>
      <vt:lpstr>Permanent Centers</vt:lpstr>
      <vt:lpstr>EDCO Permanent Center in Signal Hill</vt:lpstr>
      <vt:lpstr>Impossible without Teamwork</vt:lpstr>
      <vt:lpstr>Steps to Operating an HHW Collection Event</vt:lpstr>
      <vt:lpstr>Pre-Event Activities</vt:lpstr>
      <vt:lpstr>Site set-up includes various features.</vt:lpstr>
      <vt:lpstr>Waste Collection and Shipping</vt:lpstr>
      <vt:lpstr>Post-event Reporting</vt:lpstr>
      <vt:lpstr>Households Served and Quantities Collected</vt:lpstr>
      <vt:lpstr>Waste Disposition Estimates </vt:lpstr>
      <vt:lpstr>Annual Cost (millions)</vt:lpstr>
      <vt:lpstr>Additional Thoughts…</vt:lpstr>
      <vt:lpstr>Contact Information</vt:lpstr>
      <vt:lpstr>Infrastructure LA Sustainable Waste and Recycling Management </vt:lpstr>
      <vt:lpstr>PowerPoint Presentation</vt:lpstr>
      <vt:lpstr>PowerPoint Presentation</vt:lpstr>
      <vt:lpstr>PowerPoint Presentation</vt:lpstr>
      <vt:lpstr>Annual Used Oil Collection</vt:lpstr>
      <vt:lpstr>PowerPoint Presentation</vt:lpstr>
      <vt:lpstr>Annual E-Waste Collected</vt:lpstr>
      <vt:lpstr>PowerPoint Presentation</vt:lpstr>
      <vt:lpstr>S.A.F.E. Collection Centers</vt:lpstr>
      <vt:lpstr>City of Los Angeles Demographics</vt:lpstr>
      <vt:lpstr>S.A.F.E. Collection Centers (cont’d)</vt:lpstr>
      <vt:lpstr>Annual S.A.F.E. Center Participation</vt:lpstr>
      <vt:lpstr>S.A.F.E. Center Participation</vt:lpstr>
      <vt:lpstr>Annual Waste Collection at S.A.F.E. Centers</vt:lpstr>
      <vt:lpstr>Waste Management Costs</vt:lpstr>
      <vt:lpstr>Awards</vt:lpstr>
      <vt:lpstr>Challenges</vt:lpstr>
      <vt:lpstr>Program Goals</vt:lpstr>
      <vt:lpstr>PowerPoint Presentation</vt:lpstr>
      <vt:lpstr>Infrastructure LA Sustainable Waste and Recycling Management </vt:lpstr>
      <vt:lpstr>Infrastructure LA Sustainable Waste and Recycling Management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Huen</dc:creator>
  <cp:lastModifiedBy>Airon Tee</cp:lastModifiedBy>
  <cp:revision>378</cp:revision>
  <cp:lastPrinted>2017-07-19T23:41:41Z</cp:lastPrinted>
  <dcterms:created xsi:type="dcterms:W3CDTF">2017-04-27T21:38:58Z</dcterms:created>
  <dcterms:modified xsi:type="dcterms:W3CDTF">2023-11-08T23:27:44Z</dcterms:modified>
</cp:coreProperties>
</file>